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2" r:id="rId1"/>
  </p:sldMasterIdLst>
  <p:notesMasterIdLst>
    <p:notesMasterId r:id="rId33"/>
  </p:notesMasterIdLst>
  <p:handoutMasterIdLst>
    <p:handoutMasterId r:id="rId34"/>
  </p:handoutMasterIdLst>
  <p:sldIdLst>
    <p:sldId id="256" r:id="rId2"/>
    <p:sldId id="1994" r:id="rId3"/>
    <p:sldId id="1992" r:id="rId4"/>
    <p:sldId id="1991" r:id="rId5"/>
    <p:sldId id="1990" r:id="rId6"/>
    <p:sldId id="1996" r:id="rId7"/>
    <p:sldId id="1940" r:id="rId8"/>
    <p:sldId id="1986" r:id="rId9"/>
    <p:sldId id="1927" r:id="rId10"/>
    <p:sldId id="1969" r:id="rId11"/>
    <p:sldId id="1970" r:id="rId12"/>
    <p:sldId id="1933" r:id="rId13"/>
    <p:sldId id="1931" r:id="rId14"/>
    <p:sldId id="1971" r:id="rId15"/>
    <p:sldId id="1972" r:id="rId16"/>
    <p:sldId id="1973" r:id="rId17"/>
    <p:sldId id="1975" r:id="rId18"/>
    <p:sldId id="1974" r:id="rId19"/>
    <p:sldId id="1976" r:id="rId20"/>
    <p:sldId id="1977" r:id="rId21"/>
    <p:sldId id="1978" r:id="rId22"/>
    <p:sldId id="1979" r:id="rId23"/>
    <p:sldId id="1980" r:id="rId24"/>
    <p:sldId id="1981" r:id="rId25"/>
    <p:sldId id="1988" r:id="rId26"/>
    <p:sldId id="1987" r:id="rId27"/>
    <p:sldId id="1982" r:id="rId28"/>
    <p:sldId id="1983" r:id="rId29"/>
    <p:sldId id="1984" r:id="rId30"/>
    <p:sldId id="1985" r:id="rId31"/>
    <p:sldId id="1995" r:id="rId32"/>
  </p:sldIdLst>
  <p:sldSz cx="12192000" cy="6858000"/>
  <p:notesSz cx="6858000" cy="9144000"/>
  <p:embeddedFontLst>
    <p:embeddedFont>
      <p:font typeface="Open Sans" panose="020B0606030504020204" pitchFamily="34" charset="0"/>
      <p:regular r:id="rId35"/>
      <p:bold r:id="rId36"/>
      <p:italic r:id="rId37"/>
      <p:boldItalic r:id="rId38"/>
    </p:embeddedFont>
    <p:embeddedFont>
      <p:font typeface="Open Sans bold" panose="020B0706030804020204" pitchFamily="34" charset="0"/>
      <p:regular r:id="rId39"/>
      <p:bold r:id="rId40"/>
      <p:italic r:id="rId41"/>
      <p:boldItalic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78F097-0A73-434B-97FE-ED3B8A0EF645}">
          <p14:sldIdLst>
            <p14:sldId id="256"/>
            <p14:sldId id="1994"/>
            <p14:sldId id="1992"/>
            <p14:sldId id="1991"/>
            <p14:sldId id="1990"/>
            <p14:sldId id="1996"/>
            <p14:sldId id="1940"/>
            <p14:sldId id="1986"/>
            <p14:sldId id="1927"/>
            <p14:sldId id="1969"/>
            <p14:sldId id="1970"/>
            <p14:sldId id="1933"/>
            <p14:sldId id="1931"/>
            <p14:sldId id="1971"/>
            <p14:sldId id="1972"/>
            <p14:sldId id="1973"/>
            <p14:sldId id="1975"/>
            <p14:sldId id="1974"/>
            <p14:sldId id="1976"/>
            <p14:sldId id="1977"/>
            <p14:sldId id="1978"/>
            <p14:sldId id="1979"/>
            <p14:sldId id="1980"/>
            <p14:sldId id="1981"/>
            <p14:sldId id="1988"/>
            <p14:sldId id="1987"/>
            <p14:sldId id="1982"/>
            <p14:sldId id="1983"/>
            <p14:sldId id="1984"/>
            <p14:sldId id="1985"/>
            <p14:sldId id="199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cott, Sarah Nicole" initials="SSN" lastIdx="5" clrIdx="0">
    <p:extLst>
      <p:ext uri="{19B8F6BF-5375-455C-9EA6-DF929625EA0E}">
        <p15:presenceInfo xmlns:p15="http://schemas.microsoft.com/office/powerpoint/2012/main" userId="S::snscott@sandia.gov::54896aa5-e1a9-4d47-b7f4-07892d7ea3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FDD"/>
    <a:srgbClr val="00ACD5"/>
    <a:srgbClr val="339A2E"/>
    <a:srgbClr val="1A315D"/>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527" autoAdjust="0"/>
    <p:restoredTop sz="96301" autoAdjust="0"/>
  </p:normalViewPr>
  <p:slideViewPr>
    <p:cSldViewPr snapToGrid="0" showGuides="1">
      <p:cViewPr varScale="1">
        <p:scale>
          <a:sx n="114" d="100"/>
          <a:sy n="114" d="100"/>
        </p:scale>
        <p:origin x="192" y="352"/>
      </p:cViewPr>
      <p:guideLst/>
    </p:cSldViewPr>
  </p:slideViewPr>
  <p:notesTextViewPr>
    <p:cViewPr>
      <p:scale>
        <a:sx n="85" d="100"/>
        <a:sy n="85" d="100"/>
      </p:scale>
      <p:origin x="0" y="0"/>
    </p:cViewPr>
  </p:notesTextViewPr>
  <p:sorterViewPr>
    <p:cViewPr>
      <p:scale>
        <a:sx n="1" d="1"/>
        <a:sy n="1" d="1"/>
      </p:scale>
      <p:origin x="0" y="0"/>
    </p:cViewPr>
  </p:sorterViewPr>
  <p:notesViewPr>
    <p:cSldViewPr snapToGrid="0" showGuides="1">
      <p:cViewPr varScale="1">
        <p:scale>
          <a:sx n="84" d="100"/>
          <a:sy n="84" d="100"/>
        </p:scale>
        <p:origin x="2752" y="19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handoutMaster" Target="handoutMasters/handoutMaster1.xml"/><Relationship Id="rId42" Type="http://schemas.openxmlformats.org/officeDocument/2006/relationships/font" Target="fonts/font8.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4.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Open Sans" panose="020B0606030504020204" pitchFamily="34"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4712B77-F7E2-4D68-A9CB-41B8CCDC9B29}" type="datetimeFigureOut">
              <a:rPr lang="en-US" smtClean="0">
                <a:latin typeface="Open Sans" panose="020B0606030504020204" pitchFamily="34" charset="0"/>
              </a:rPr>
              <a:t>4/16/25</a:t>
            </a:fld>
            <a:endParaRPr lang="en-US" dirty="0">
              <a:latin typeface="Open Sans" panose="020B0606030504020204" pitchFamily="34"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Open Sans" panose="020B0606030504020204" pitchFamily="34"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9C23351-3FB3-4478-AE7D-BEC670948232}" type="slidenum">
              <a:rPr lang="en-US" smtClean="0">
                <a:latin typeface="Open Sans" panose="020B0606030504020204" pitchFamily="34" charset="0"/>
              </a:rPr>
              <a:t>‹#›</a:t>
            </a:fld>
            <a:endParaRPr lang="en-US" dirty="0">
              <a:latin typeface="Open Sans" panose="020B0606030504020204" pitchFamily="34" charset="0"/>
            </a:endParaRPr>
          </a:p>
        </p:txBody>
      </p:sp>
    </p:spTree>
    <p:extLst>
      <p:ext uri="{BB962C8B-B14F-4D97-AF65-F5344CB8AC3E}">
        <p14:creationId xmlns:p14="http://schemas.microsoft.com/office/powerpoint/2010/main" val="3910645850"/>
      </p:ext>
    </p:extLst>
  </p:cSld>
  <p:clrMap bg1="lt1" tx1="dk1" bg2="lt2" tx2="dk2" accent1="accent1" accent2="accent2" accent3="accent3" accent4="accent4" accent5="accent5" accent6="accent6" hlink="hlink" folHlink="folHlink"/>
</p:handoutMaster>
</file>

<file path=ppt/media/image1.jpe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41.png>
</file>

<file path=ppt/media/image42.png>
</file>

<file path=ppt/media/image49.png>
</file>

<file path=ppt/media/image5.png>
</file>

<file path=ppt/media/image6.jpeg>
</file>

<file path=ppt/media/image61.png>
</file>

<file path=ppt/media/image63.png>
</file>

<file path=ppt/media/image64.png>
</file>

<file path=ppt/media/image65.png>
</file>

<file path=ppt/media/image66.png>
</file>

<file path=ppt/media/image67.png>
</file>

<file path=ppt/media/image6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Open Sans" panose="020B0606030504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Open Sans" panose="020B0606030504020204" pitchFamily="34" charset="0"/>
              </a:defRPr>
            </a:lvl1pPr>
          </a:lstStyle>
          <a:p>
            <a:fld id="{896A8DF4-6A87-4F69-8212-F0A65870B2F2}" type="datetimeFigureOut">
              <a:rPr lang="en-US" smtClean="0"/>
              <a:pPr/>
              <a:t>4/16/25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Open Sans" panose="020B0606030504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Open Sans" panose="020B0606030504020204" pitchFamily="34" charset="0"/>
              </a:defRPr>
            </a:lvl1pPr>
          </a:lstStyle>
          <a:p>
            <a:fld id="{E21A7267-269F-4D26-9F96-B6358A06B982}" type="slidenum">
              <a:rPr lang="en-US" smtClean="0"/>
              <a:pPr/>
              <a:t>‹#›</a:t>
            </a:fld>
            <a:endParaRPr lang="en-US" dirty="0"/>
          </a:p>
        </p:txBody>
      </p:sp>
    </p:spTree>
    <p:extLst>
      <p:ext uri="{BB962C8B-B14F-4D97-AF65-F5344CB8AC3E}">
        <p14:creationId xmlns:p14="http://schemas.microsoft.com/office/powerpoint/2010/main" val="3410717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Open Sans" panose="020B0606030504020204" pitchFamily="34" charset="0"/>
        <a:ea typeface="+mn-ea"/>
        <a:cs typeface="+mn-cs"/>
      </a:defRPr>
    </a:lvl1pPr>
    <a:lvl2pPr marL="457200" algn="l" defTabSz="914400" rtl="0" eaLnBrk="1" latinLnBrk="0" hangingPunct="1">
      <a:defRPr sz="1200" b="0" i="0" kern="1200">
        <a:solidFill>
          <a:schemeClr val="tx1"/>
        </a:solidFill>
        <a:latin typeface="Open Sans" panose="020B0606030504020204" pitchFamily="34" charset="0"/>
        <a:ea typeface="+mn-ea"/>
        <a:cs typeface="+mn-cs"/>
      </a:defRPr>
    </a:lvl2pPr>
    <a:lvl3pPr marL="914400" algn="l" defTabSz="914400" rtl="0" eaLnBrk="1" latinLnBrk="0" hangingPunct="1">
      <a:defRPr sz="1200" b="0" i="0" kern="1200">
        <a:solidFill>
          <a:schemeClr val="tx1"/>
        </a:solidFill>
        <a:latin typeface="Open Sans" panose="020B0606030504020204" pitchFamily="34" charset="0"/>
        <a:ea typeface="+mn-ea"/>
        <a:cs typeface="+mn-cs"/>
      </a:defRPr>
    </a:lvl3pPr>
    <a:lvl4pPr marL="1371600" algn="l" defTabSz="914400" rtl="0" eaLnBrk="1" latinLnBrk="0" hangingPunct="1">
      <a:defRPr sz="1200" b="0" i="0" kern="1200">
        <a:solidFill>
          <a:schemeClr val="tx1"/>
        </a:solidFill>
        <a:latin typeface="Open Sans" panose="020B0606030504020204" pitchFamily="34" charset="0"/>
        <a:ea typeface="+mn-ea"/>
        <a:cs typeface="+mn-cs"/>
      </a:defRPr>
    </a:lvl4pPr>
    <a:lvl5pPr marL="1828800" algn="l" defTabSz="914400" rtl="0" eaLnBrk="1" latinLnBrk="0" hangingPunct="1">
      <a:defRPr sz="1200" b="0" i="0" kern="1200">
        <a:solidFill>
          <a:schemeClr val="tx1"/>
        </a:solidFill>
        <a:latin typeface="Open Sans" panose="020B0606030504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21A7267-269F-4D26-9F96-B6358A06B982}" type="slidenum">
              <a:rPr lang="en-US" smtClean="0"/>
              <a:t>1</a:t>
            </a:fld>
            <a:endParaRPr lang="en-US"/>
          </a:p>
        </p:txBody>
      </p:sp>
    </p:spTree>
    <p:extLst>
      <p:ext uri="{BB962C8B-B14F-4D97-AF65-F5344CB8AC3E}">
        <p14:creationId xmlns:p14="http://schemas.microsoft.com/office/powerpoint/2010/main" val="38501896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www.energy.gov/downloads/doe-public-access-plan"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90600" y="1575115"/>
            <a:ext cx="6165850" cy="1317382"/>
          </a:xfrm>
        </p:spPr>
        <p:txBody>
          <a:bodyPr anchor="b">
            <a:normAutofit/>
          </a:bodyPr>
          <a:lstStyle>
            <a:lvl1pPr algn="l">
              <a:defRPr sz="3600">
                <a:solidFill>
                  <a:schemeClr val="bg1"/>
                </a:solidFill>
              </a:defRPr>
            </a:lvl1pPr>
          </a:lstStyle>
          <a:p>
            <a:r>
              <a:rPr lang="en-US" dirty="0"/>
              <a:t>CLICK TO ADD TITLE</a:t>
            </a:r>
          </a:p>
        </p:txBody>
      </p:sp>
      <p:sp>
        <p:nvSpPr>
          <p:cNvPr id="3" name="Subtitle 2"/>
          <p:cNvSpPr>
            <a:spLocks noGrp="1"/>
          </p:cNvSpPr>
          <p:nvPr>
            <p:ph type="subTitle" idx="1" hasCustomPrompt="1"/>
          </p:nvPr>
        </p:nvSpPr>
        <p:spPr>
          <a:xfrm>
            <a:off x="990599" y="3719997"/>
            <a:ext cx="5243147" cy="667120"/>
          </a:xfrm>
          <a:prstGeom prst="rect">
            <a:avLst/>
          </a:prstGeom>
        </p:spPr>
        <p:txBody>
          <a:bodyPr anchor="ctr">
            <a:noAutofit/>
          </a:bodyPr>
          <a:lstStyle>
            <a:lvl1pPr marL="0" indent="0" algn="l">
              <a:buNone/>
              <a:defRPr sz="1600" b="0" spc="0">
                <a:solidFill>
                  <a:schemeClr val="tx2">
                    <a:lumMod val="40000"/>
                    <a:lumOff val="60000"/>
                  </a:schemeClr>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PRESENTER OR AUTHOR NAMES</a:t>
            </a:r>
          </a:p>
        </p:txBody>
      </p:sp>
      <p:sp>
        <p:nvSpPr>
          <p:cNvPr id="27" name="Text Placeholder 26">
            <a:extLst>
              <a:ext uri="{FF2B5EF4-FFF2-40B4-BE49-F238E27FC236}">
                <a16:creationId xmlns:a16="http://schemas.microsoft.com/office/drawing/2014/main" id="{62ED528D-5375-6147-9677-05F4F59A3A33}"/>
              </a:ext>
            </a:extLst>
          </p:cNvPr>
          <p:cNvSpPr>
            <a:spLocks noGrp="1"/>
          </p:cNvSpPr>
          <p:nvPr>
            <p:ph type="body" sz="quarter" idx="10" hasCustomPrompt="1"/>
          </p:nvPr>
        </p:nvSpPr>
        <p:spPr>
          <a:xfrm>
            <a:off x="990600" y="3015777"/>
            <a:ext cx="6165850" cy="378587"/>
          </a:xfrm>
          <a:prstGeom prst="rect">
            <a:avLst/>
          </a:prstGeom>
        </p:spPr>
        <p:txBody>
          <a:bodyPr>
            <a:normAutofit/>
          </a:bodyPr>
          <a:lstStyle>
            <a:lvl1pPr marL="0" indent="0">
              <a:buNone/>
              <a:defRPr sz="2000">
                <a:solidFill>
                  <a:schemeClr val="bg2"/>
                </a:solidFill>
              </a:defRPr>
            </a:lvl1pPr>
          </a:lstStyle>
          <a:p>
            <a:pPr lvl="0"/>
            <a:r>
              <a:rPr lang="en-US" dirty="0"/>
              <a:t>Click to add subtitle</a:t>
            </a:r>
          </a:p>
        </p:txBody>
      </p:sp>
      <p:sp>
        <p:nvSpPr>
          <p:cNvPr id="20" name="Text Placeholder 24">
            <a:extLst>
              <a:ext uri="{FF2B5EF4-FFF2-40B4-BE49-F238E27FC236}">
                <a16:creationId xmlns:a16="http://schemas.microsoft.com/office/drawing/2014/main" id="{58F7247A-244D-6A48-BBB7-15233E751B35}"/>
              </a:ext>
            </a:extLst>
          </p:cNvPr>
          <p:cNvSpPr>
            <a:spLocks noGrp="1"/>
          </p:cNvSpPr>
          <p:nvPr>
            <p:ph type="body" sz="quarter" idx="15" hasCustomPrompt="1"/>
          </p:nvPr>
        </p:nvSpPr>
        <p:spPr>
          <a:xfrm>
            <a:off x="2588669" y="6296999"/>
            <a:ext cx="1828800" cy="136525"/>
          </a:xfrm>
          <a:prstGeom prst="rect">
            <a:avLst/>
          </a:prstGeom>
        </p:spPr>
        <p:txBody>
          <a:bodyPr lIns="0" tIns="0" rIns="0" bIns="0">
            <a:normAutofit/>
          </a:bodyPr>
          <a:lstStyle>
            <a:lvl1pPr marL="0" indent="0" algn="ctr">
              <a:buNone/>
              <a:defRPr sz="800" b="1"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CLICK TO ADD SAND XXXX-XXXX P</a:t>
            </a:r>
          </a:p>
        </p:txBody>
      </p:sp>
      <p:sp>
        <p:nvSpPr>
          <p:cNvPr id="22" name="Text Placeholder 4">
            <a:extLst>
              <a:ext uri="{FF2B5EF4-FFF2-40B4-BE49-F238E27FC236}">
                <a16:creationId xmlns:a16="http://schemas.microsoft.com/office/drawing/2014/main" id="{28DA6BE7-D5D1-5C4B-8879-A66353A8517F}"/>
              </a:ext>
            </a:extLst>
          </p:cNvPr>
          <p:cNvSpPr>
            <a:spLocks noGrp="1"/>
          </p:cNvSpPr>
          <p:nvPr>
            <p:ph type="body" sz="quarter" idx="22" hasCustomPrompt="1"/>
          </p:nvPr>
        </p:nvSpPr>
        <p:spPr>
          <a:xfrm>
            <a:off x="990600" y="4509920"/>
            <a:ext cx="4297393" cy="667120"/>
          </a:xfrm>
          <a:prstGeom prst="rect">
            <a:avLst/>
          </a:prstGeom>
        </p:spPr>
        <p:txBody>
          <a:bodyPr lIns="0" tIns="0" rIns="0" bIns="0"/>
          <a:lstStyle>
            <a:lvl1pPr>
              <a:buFontTx/>
              <a:buNone/>
              <a:defRPr sz="1400" b="0" i="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CLICK TO ADD DATE, LOCATION, OR ADDITIONAL CONTENT</a:t>
            </a:r>
          </a:p>
        </p:txBody>
      </p:sp>
      <p:pic>
        <p:nvPicPr>
          <p:cNvPr id="15" name="Picture 14">
            <a:extLst>
              <a:ext uri="{FF2B5EF4-FFF2-40B4-BE49-F238E27FC236}">
                <a16:creationId xmlns:a16="http://schemas.microsoft.com/office/drawing/2014/main" id="{4503A6FD-C173-A64C-B254-829092777B42}"/>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t="-4288" r="-3731"/>
          <a:stretch/>
        </p:blipFill>
        <p:spPr>
          <a:xfrm>
            <a:off x="966239" y="479998"/>
            <a:ext cx="1271441" cy="492365"/>
          </a:xfrm>
          <a:prstGeom prst="rect">
            <a:avLst/>
          </a:prstGeom>
        </p:spPr>
      </p:pic>
      <p:sp>
        <p:nvSpPr>
          <p:cNvPr id="16" name="TextBox 15">
            <a:extLst>
              <a:ext uri="{FF2B5EF4-FFF2-40B4-BE49-F238E27FC236}">
                <a16:creationId xmlns:a16="http://schemas.microsoft.com/office/drawing/2014/main" id="{AC12122B-590E-9045-872C-38970E3FF20E}"/>
              </a:ext>
            </a:extLst>
          </p:cNvPr>
          <p:cNvSpPr txBox="1"/>
          <p:nvPr userDrawn="1"/>
        </p:nvSpPr>
        <p:spPr>
          <a:xfrm>
            <a:off x="912699" y="1056087"/>
            <a:ext cx="4710777" cy="307777"/>
          </a:xfrm>
          <a:prstGeom prst="rect">
            <a:avLst/>
          </a:prstGeom>
          <a:noFill/>
        </p:spPr>
        <p:txBody>
          <a:bodyPr wrap="none" rtlCol="0">
            <a:spAutoFit/>
          </a:bodyPr>
          <a:lstStyle/>
          <a:p>
            <a:r>
              <a:rPr lang="en-US" sz="1400" spc="150" baseline="0" dirty="0">
                <a:solidFill>
                  <a:schemeClr val="bg1"/>
                </a:solidFill>
                <a:latin typeface="+mj-lt"/>
              </a:rPr>
              <a:t>Exceptional service in the national interest</a:t>
            </a:r>
          </a:p>
        </p:txBody>
      </p:sp>
      <p:sp>
        <p:nvSpPr>
          <p:cNvPr id="19" name="TextBox 18">
            <a:extLst>
              <a:ext uri="{FF2B5EF4-FFF2-40B4-BE49-F238E27FC236}">
                <a16:creationId xmlns:a16="http://schemas.microsoft.com/office/drawing/2014/main" id="{1D369985-FB39-5049-971A-8BBBC56F2C4E}"/>
              </a:ext>
            </a:extLst>
          </p:cNvPr>
          <p:cNvSpPr txBox="1"/>
          <p:nvPr userDrawn="1"/>
        </p:nvSpPr>
        <p:spPr>
          <a:xfrm>
            <a:off x="4650056" y="5465549"/>
            <a:ext cx="7491081" cy="762516"/>
          </a:xfrm>
          <a:prstGeom prst="rect">
            <a:avLst/>
          </a:prstGeom>
          <a:noFill/>
        </p:spPr>
        <p:txBody>
          <a:bodyPr wrap="square" rtlCol="0">
            <a:spAutoFit/>
          </a:bodyPr>
          <a:lstStyle/>
          <a:p>
            <a:pPr algn="just">
              <a:lnSpc>
                <a:spcPct val="110000"/>
              </a:lnSpc>
            </a:pPr>
            <a:r>
              <a:rPr lang="en-US" sz="800" b="0" i="1" u="none" strike="noStrike" dirty="0">
                <a:solidFill>
                  <a:srgbClr val="000000"/>
                </a:solidFill>
                <a:effectLst/>
                <a:latin typeface="Calibri" panose="020F0502020204030204" pitchFamily="34" charset="0"/>
              </a:rPr>
              <a:t>This presentation has been authored by an employee of National Technology &amp; Engineering Solutions of Sandia, LLC under Contract No. DE-NA0003525 with the U.S. Department of Energy (DOE). The employee owns all right, title and interest in and to the presentation and is solely responsible for its contents. The United States Government retains and the publisher, by accepting the article for publication, acknowledges that the United States Government retains a non-exclusive, paid-up, irrevocable, world-wide license to publish or reproduce the published form of this article or allow others to do so, for United States Government purposes. The DOE will provide public access to these results of federally sponsored research in accordance with the DOE Public Access Plan </a:t>
            </a:r>
            <a:r>
              <a:rPr lang="en-US" sz="800" b="0" i="1" u="sng" strike="noStrike" dirty="0">
                <a:solidFill>
                  <a:srgbClr val="0563C1"/>
                </a:solidFill>
                <a:effectLst/>
                <a:latin typeface="Calibri" panose="020F0502020204030204" pitchFamily="34" charset="0"/>
                <a:hlinkClick r:id="rId4" tooltip="https://www.energy.gov/downloads/doe-public-access-plan"/>
              </a:rPr>
              <a:t>https://www.energy.gov/downloads/doe-public-access-plan</a:t>
            </a:r>
            <a:r>
              <a:rPr lang="en-US" sz="800" b="0" i="1" u="none" strike="noStrike" dirty="0">
                <a:solidFill>
                  <a:srgbClr val="000000"/>
                </a:solidFill>
                <a:effectLst/>
                <a:latin typeface="Calibri" panose="020F0502020204030204" pitchFamily="34" charset="0"/>
              </a:rPr>
              <a:t>.</a:t>
            </a:r>
            <a:endParaRPr lang="en-US" sz="800" b="0" i="0" dirty="0">
              <a:solidFill>
                <a:schemeClr val="bg2">
                  <a:lumMod val="50000"/>
                </a:schemeClr>
              </a:solidFill>
              <a:latin typeface="Open Sans" panose="020B0606030504020204" pitchFamily="34" charset="0"/>
            </a:endParaRPr>
          </a:p>
        </p:txBody>
      </p:sp>
      <p:pic>
        <p:nvPicPr>
          <p:cNvPr id="21" name="Picture 20">
            <a:extLst>
              <a:ext uri="{FF2B5EF4-FFF2-40B4-BE49-F238E27FC236}">
                <a16:creationId xmlns:a16="http://schemas.microsoft.com/office/drawing/2014/main" id="{5ADC7756-6766-FF46-BFDC-7CBCF88C2FB6}"/>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10965815" y="6362720"/>
            <a:ext cx="654939" cy="159193"/>
          </a:xfrm>
          <a:prstGeom prst="rect">
            <a:avLst/>
          </a:prstGeom>
        </p:spPr>
      </p:pic>
      <p:pic>
        <p:nvPicPr>
          <p:cNvPr id="23" name="Picture 22">
            <a:extLst>
              <a:ext uri="{FF2B5EF4-FFF2-40B4-BE49-F238E27FC236}">
                <a16:creationId xmlns:a16="http://schemas.microsoft.com/office/drawing/2014/main" id="{1B5135D8-0C79-D249-B01D-F828C9075378}"/>
              </a:ext>
            </a:extLst>
          </p:cNvPr>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11052075" y="6609587"/>
            <a:ext cx="463192" cy="134533"/>
          </a:xfrm>
          <a:prstGeom prst="rect">
            <a:avLst/>
          </a:prstGeom>
        </p:spPr>
      </p:pic>
    </p:spTree>
    <p:extLst>
      <p:ext uri="{BB962C8B-B14F-4D97-AF65-F5344CB8AC3E}">
        <p14:creationId xmlns:p14="http://schemas.microsoft.com/office/powerpoint/2010/main" val="180936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Slid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088423" y="2066192"/>
            <a:ext cx="3868616" cy="2795954"/>
          </a:xfrm>
        </p:spPr>
        <p:txBody>
          <a:bodyPr anchor="ctr">
            <a:normAutofit/>
          </a:bodyPr>
          <a:lstStyle>
            <a:lvl1pPr algn="ctr">
              <a:defRPr sz="4000">
                <a:solidFill>
                  <a:schemeClr val="bg1"/>
                </a:solidFill>
              </a:defRPr>
            </a:lvl1pPr>
          </a:lstStyle>
          <a:p>
            <a:r>
              <a:rPr lang="en-US" dirty="0"/>
              <a:t>CLICK TO ADD TITLE</a:t>
            </a:r>
          </a:p>
        </p:txBody>
      </p:sp>
    </p:spTree>
    <p:extLst>
      <p:ext uri="{BB962C8B-B14F-4D97-AF65-F5344CB8AC3E}">
        <p14:creationId xmlns:p14="http://schemas.microsoft.com/office/powerpoint/2010/main" val="4153529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31985" y="2919047"/>
            <a:ext cx="4598377" cy="1767254"/>
          </a:xfrm>
        </p:spPr>
        <p:txBody>
          <a:bodyPr anchor="ctr">
            <a:normAutofit/>
          </a:bodyPr>
          <a:lstStyle>
            <a:lvl1pPr algn="l">
              <a:defRPr sz="3600">
                <a:solidFill>
                  <a:schemeClr val="bg1"/>
                </a:solidFill>
              </a:defRPr>
            </a:lvl1pPr>
          </a:lstStyle>
          <a:p>
            <a:r>
              <a:rPr lang="en-US" dirty="0"/>
              <a:t>CLICK TO ADD TITLE</a:t>
            </a:r>
          </a:p>
        </p:txBody>
      </p:sp>
    </p:spTree>
    <p:extLst>
      <p:ext uri="{BB962C8B-B14F-4D97-AF65-F5344CB8AC3E}">
        <p14:creationId xmlns:p14="http://schemas.microsoft.com/office/powerpoint/2010/main" val="3871361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627ED-C799-AA4A-BA7C-2FFFBEA251A4}"/>
              </a:ext>
            </a:extLst>
          </p:cNvPr>
          <p:cNvSpPr>
            <a:spLocks noGrp="1"/>
          </p:cNvSpPr>
          <p:nvPr>
            <p:ph type="title" hasCustomPrompt="1"/>
          </p:nvPr>
        </p:nvSpPr>
        <p:spPr/>
        <p:txBody>
          <a:bodyPr/>
          <a:lstStyle/>
          <a:p>
            <a:r>
              <a:rPr lang="en-US" dirty="0"/>
              <a:t>TITLE AND CONTENT - Click to add title</a:t>
            </a:r>
          </a:p>
        </p:txBody>
      </p:sp>
      <p:sp>
        <p:nvSpPr>
          <p:cNvPr id="3" name="Slide Number Placeholder 2">
            <a:extLst>
              <a:ext uri="{FF2B5EF4-FFF2-40B4-BE49-F238E27FC236}">
                <a16:creationId xmlns:a16="http://schemas.microsoft.com/office/drawing/2014/main" id="{87D4B9F0-F682-C847-A4A4-C8832F0065E1}"/>
              </a:ext>
            </a:extLst>
          </p:cNvPr>
          <p:cNvSpPr>
            <a:spLocks noGrp="1"/>
          </p:cNvSpPr>
          <p:nvPr>
            <p:ph type="sldNum" sz="quarter" idx="10"/>
          </p:nvPr>
        </p:nvSpPr>
        <p:spPr/>
        <p:txBody>
          <a:bodyPr/>
          <a:lstStyle/>
          <a:p>
            <a:fld id="{4FAB73BC-B049-4115-A692-8D63A059BFB8}" type="slidenum">
              <a:rPr lang="en-US" smtClean="0"/>
              <a:pPr/>
              <a:t>‹#›</a:t>
            </a:fld>
            <a:endParaRPr lang="en-US" dirty="0"/>
          </a:p>
        </p:txBody>
      </p:sp>
      <p:sp>
        <p:nvSpPr>
          <p:cNvPr id="5" name="Content Placeholder 4">
            <a:extLst>
              <a:ext uri="{FF2B5EF4-FFF2-40B4-BE49-F238E27FC236}">
                <a16:creationId xmlns:a16="http://schemas.microsoft.com/office/drawing/2014/main" id="{BAC6C40D-F7AE-5D42-B2A9-60C9F62ADE8A}"/>
              </a:ext>
            </a:extLst>
          </p:cNvPr>
          <p:cNvSpPr>
            <a:spLocks noGrp="1"/>
          </p:cNvSpPr>
          <p:nvPr>
            <p:ph sz="quarter" idx="11" hasCustomPrompt="1"/>
          </p:nvPr>
        </p:nvSpPr>
        <p:spPr>
          <a:xfrm>
            <a:off x="647700" y="1409700"/>
            <a:ext cx="11049000" cy="4610100"/>
          </a:xfrm>
        </p:spPr>
        <p:txBody>
          <a:body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48796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_and_Double_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marL="0">
              <a:defRPr/>
            </a:lvl1pPr>
          </a:lstStyle>
          <a:p>
            <a:r>
              <a:rPr lang="en-US" dirty="0"/>
              <a:t>TITLE AND DOUBLE CONTENT - CLICK TO ADD TITLE</a:t>
            </a:r>
          </a:p>
        </p:txBody>
      </p:sp>
      <p:sp>
        <p:nvSpPr>
          <p:cNvPr id="3" name="Content Placeholder 2"/>
          <p:cNvSpPr>
            <a:spLocks noGrp="1"/>
          </p:cNvSpPr>
          <p:nvPr>
            <p:ph idx="1" hasCustomPrompt="1"/>
          </p:nvPr>
        </p:nvSpPr>
        <p:spPr>
          <a:xfrm>
            <a:off x="647700" y="1409701"/>
            <a:ext cx="5212412" cy="4610100"/>
          </a:xfrm>
          <a:prstGeom prst="rect">
            <a:avLst/>
          </a:prstGeom>
        </p:spPr>
        <p:txBody>
          <a:bodyPr/>
          <a:lstStyle>
            <a:lvl1pPr>
              <a:lnSpc>
                <a:spcPct val="100000"/>
              </a:lnSpc>
              <a:buFontTx/>
              <a:buNone/>
              <a:defRPr b="0" i="0">
                <a:latin typeface="Open Sans" panose="020B0606030504020204" pitchFamily="34" charset="0"/>
                <a:ea typeface="Open Sans" panose="020B0606030504020204" pitchFamily="34" charset="0"/>
                <a:cs typeface="Open Sans" panose="020B0606030504020204" pitchFamily="34" charset="0"/>
              </a:defRPr>
            </a:lvl1pPr>
            <a:lvl2pPr>
              <a:lnSpc>
                <a:spcPct val="100000"/>
              </a:lnSpc>
              <a:buFont typeface="Courier New" panose="02070309020205020404" pitchFamily="49" charset="0"/>
              <a:buChar char="o"/>
              <a:defRPr>
                <a:latin typeface="Open Sans" panose="020B0606030504020204" pitchFamily="34" charset="0"/>
              </a:defRPr>
            </a:lvl2pPr>
            <a:lvl3pPr>
              <a:lnSpc>
                <a:spcPct val="100000"/>
              </a:lnSpc>
              <a:buFont typeface="Courier New" panose="02070309020205020404" pitchFamily="49" charset="0"/>
              <a:buChar char="o"/>
              <a:defRPr>
                <a:latin typeface="Open Sans" panose="020B0606030504020204" pitchFamily="34" charset="0"/>
              </a:defRPr>
            </a:lvl3pPr>
            <a:lvl4pPr>
              <a:lnSpc>
                <a:spcPct val="100000"/>
              </a:lnSpc>
              <a:buFont typeface="Courier New" panose="02070309020205020404" pitchFamily="49" charset="0"/>
              <a:buChar char="o"/>
              <a:defRPr>
                <a:latin typeface="Open Sans" panose="020B0606030504020204" pitchFamily="34" charset="0"/>
              </a:defRPr>
            </a:lvl4pPr>
            <a:lvl5pPr>
              <a:lnSpc>
                <a:spcPct val="100000"/>
              </a:lnSpc>
              <a:buFont typeface="Courier New" panose="02070309020205020404" pitchFamily="49" charset="0"/>
              <a:buChar char="o"/>
              <a:defRPr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4"/>
            <a:endParaRPr lang="en-US" dirty="0"/>
          </a:p>
          <a:p>
            <a:pPr lvl="4"/>
            <a:endParaRPr lang="en-US" dirty="0"/>
          </a:p>
          <a:p>
            <a:pPr lvl="4"/>
            <a:endParaRPr lang="en-US" dirty="0"/>
          </a:p>
          <a:p>
            <a:pPr lvl="4"/>
            <a:endParaRPr lang="en-US" dirty="0"/>
          </a:p>
          <a:p>
            <a:pPr lvl="4"/>
            <a:endParaRPr lang="en-US" dirty="0"/>
          </a:p>
          <a:p>
            <a:pPr lvl="4"/>
            <a:endParaRPr lang="en-US" dirty="0"/>
          </a:p>
          <a:p>
            <a:pPr lvl="4"/>
            <a:endParaRPr lang="en-US" dirty="0"/>
          </a:p>
          <a:p>
            <a:pPr lvl="4"/>
            <a:endParaRPr lang="en-US" dirty="0"/>
          </a:p>
          <a:p>
            <a:pPr lvl="4"/>
            <a:endParaRPr lang="en-US" dirty="0"/>
          </a:p>
        </p:txBody>
      </p:sp>
      <p:sp>
        <p:nvSpPr>
          <p:cNvPr id="6" name="Content Placeholder 2">
            <a:extLst>
              <a:ext uri="{FF2B5EF4-FFF2-40B4-BE49-F238E27FC236}">
                <a16:creationId xmlns:a16="http://schemas.microsoft.com/office/drawing/2014/main" id="{5D970262-8623-2B46-A712-FEE93CC93EDE}"/>
              </a:ext>
            </a:extLst>
          </p:cNvPr>
          <p:cNvSpPr>
            <a:spLocks noGrp="1"/>
          </p:cNvSpPr>
          <p:nvPr>
            <p:ph idx="10" hasCustomPrompt="1"/>
          </p:nvPr>
        </p:nvSpPr>
        <p:spPr>
          <a:xfrm>
            <a:off x="6331888" y="1409700"/>
            <a:ext cx="5364812" cy="4610101"/>
          </a:xfrm>
          <a:prstGeom prst="rect">
            <a:avLst/>
          </a:prstGeom>
        </p:spPr>
        <p:txBody>
          <a:bodyPr/>
          <a:lstStyle>
            <a:lvl1pPr>
              <a:lnSpc>
                <a:spcPct val="100000"/>
              </a:lnSpc>
              <a:buFontTx/>
              <a:buNone/>
              <a:defRPr b="0" i="0">
                <a:latin typeface="Open Sans" panose="020B0606030504020204" pitchFamily="34" charset="0"/>
                <a:ea typeface="Open Sans" panose="020B0606030504020204" pitchFamily="34" charset="0"/>
                <a:cs typeface="Open Sans" panose="020B0606030504020204" pitchFamily="34" charset="0"/>
              </a:defRPr>
            </a:lvl1pPr>
            <a:lvl2pPr>
              <a:lnSpc>
                <a:spcPct val="100000"/>
              </a:lnSpc>
              <a:buFont typeface="Wingdings" pitchFamily="2" charset="2"/>
              <a:buChar char="§"/>
              <a:defRPr>
                <a:latin typeface="Open Sans" panose="020B0606030504020204" pitchFamily="34" charset="0"/>
              </a:defRPr>
            </a:lvl2pPr>
            <a:lvl3pPr>
              <a:lnSpc>
                <a:spcPct val="100000"/>
              </a:lnSpc>
              <a:buFont typeface="Wingdings" pitchFamily="2" charset="2"/>
              <a:buChar char="§"/>
              <a:defRPr>
                <a:latin typeface="Open Sans" panose="020B0606030504020204" pitchFamily="34" charset="0"/>
              </a:defRPr>
            </a:lvl3pPr>
            <a:lvl4pPr>
              <a:lnSpc>
                <a:spcPct val="100000"/>
              </a:lnSpc>
              <a:buFont typeface="Wingdings" pitchFamily="2" charset="2"/>
              <a:buChar char="§"/>
              <a:defRPr>
                <a:latin typeface="Open Sans" panose="020B0606030504020204" pitchFamily="34" charset="0"/>
              </a:defRPr>
            </a:lvl4pPr>
            <a:lvl5pPr>
              <a:lnSpc>
                <a:spcPct val="100000"/>
              </a:lnSpc>
              <a:buFont typeface="Wingdings" pitchFamily="2" charset="2"/>
              <a:buChar char="§"/>
              <a:defRPr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a:p>
            <a:pPr lvl="4"/>
            <a:endParaRPr lang="en-US" dirty="0"/>
          </a:p>
          <a:p>
            <a:pPr lvl="4"/>
            <a:endParaRPr lang="en-US" dirty="0"/>
          </a:p>
          <a:p>
            <a:pPr lvl="4"/>
            <a:endParaRPr lang="en-US" dirty="0"/>
          </a:p>
          <a:p>
            <a:pPr lvl="4"/>
            <a:endParaRPr lang="en-US" dirty="0"/>
          </a:p>
          <a:p>
            <a:pPr lvl="4"/>
            <a:endParaRPr lang="en-US" dirty="0"/>
          </a:p>
          <a:p>
            <a:pPr lvl="4"/>
            <a:endParaRPr lang="en-US" dirty="0"/>
          </a:p>
          <a:p>
            <a:pPr lvl="4"/>
            <a:endParaRPr lang="en-US" dirty="0"/>
          </a:p>
          <a:p>
            <a:pPr lvl="4"/>
            <a:endParaRPr lang="en-US" dirty="0"/>
          </a:p>
          <a:p>
            <a:pPr lvl="4"/>
            <a:endParaRPr lang="en-US" dirty="0"/>
          </a:p>
        </p:txBody>
      </p:sp>
      <p:sp>
        <p:nvSpPr>
          <p:cNvPr id="8" name="Slide Number Placeholder 5">
            <a:extLst>
              <a:ext uri="{FF2B5EF4-FFF2-40B4-BE49-F238E27FC236}">
                <a16:creationId xmlns:a16="http://schemas.microsoft.com/office/drawing/2014/main" id="{1CF5FC13-FF8A-8C4E-BA9B-B1FED8AA82E4}"/>
              </a:ext>
            </a:extLst>
          </p:cNvPr>
          <p:cNvSpPr>
            <a:spLocks noGrp="1"/>
          </p:cNvSpPr>
          <p:nvPr>
            <p:ph type="sldNum" sz="quarter" idx="4"/>
          </p:nvPr>
        </p:nvSpPr>
        <p:spPr>
          <a:xfrm>
            <a:off x="11702562" y="6471387"/>
            <a:ext cx="489438" cy="365125"/>
          </a:xfrm>
          <a:prstGeom prst="rect">
            <a:avLst/>
          </a:prstGeom>
        </p:spPr>
        <p:txBody>
          <a:bodyPr vert="horz" lIns="0" tIns="0" rIns="0" bIns="0" rtlCol="0" anchor="ctr"/>
          <a:lstStyle>
            <a:lvl1pPr algn="ctr">
              <a:defRPr sz="1400">
                <a:solidFill>
                  <a:srgbClr val="FF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2440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marL="0">
              <a:defRPr/>
            </a:lvl1pPr>
          </a:lstStyle>
          <a:p>
            <a:r>
              <a:rPr lang="en-US" dirty="0"/>
              <a:t>TITLE ONLY - CLICK TO ADD TITLE</a:t>
            </a:r>
          </a:p>
        </p:txBody>
      </p:sp>
      <p:sp>
        <p:nvSpPr>
          <p:cNvPr id="5" name="Slide Number Placeholder 5">
            <a:extLst>
              <a:ext uri="{FF2B5EF4-FFF2-40B4-BE49-F238E27FC236}">
                <a16:creationId xmlns:a16="http://schemas.microsoft.com/office/drawing/2014/main" id="{6E97028B-705D-5846-9BF6-441624A3FB9D}"/>
              </a:ext>
            </a:extLst>
          </p:cNvPr>
          <p:cNvSpPr>
            <a:spLocks noGrp="1"/>
          </p:cNvSpPr>
          <p:nvPr>
            <p:ph type="sldNum" sz="quarter" idx="4"/>
          </p:nvPr>
        </p:nvSpPr>
        <p:spPr>
          <a:xfrm>
            <a:off x="11702562" y="6471387"/>
            <a:ext cx="489438" cy="365125"/>
          </a:xfrm>
          <a:prstGeom prst="rect">
            <a:avLst/>
          </a:prstGeom>
        </p:spPr>
        <p:txBody>
          <a:bodyPr vert="horz" lIns="0" tIns="0" rIns="0" bIns="0" rtlCol="0" anchor="ctr"/>
          <a:lstStyle>
            <a:lvl1pPr algn="ctr">
              <a:defRPr sz="1400">
                <a:solidFill>
                  <a:srgbClr val="FF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00320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Slide">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FB71B262-AC2E-494D-B366-04431A29FCBF}"/>
              </a:ext>
            </a:extLst>
          </p:cNvPr>
          <p:cNvSpPr>
            <a:spLocks noGrp="1"/>
          </p:cNvSpPr>
          <p:nvPr>
            <p:ph type="sldNum" sz="quarter" idx="4"/>
          </p:nvPr>
        </p:nvSpPr>
        <p:spPr>
          <a:xfrm>
            <a:off x="11702562" y="6471387"/>
            <a:ext cx="489438" cy="365125"/>
          </a:xfrm>
          <a:prstGeom prst="rect">
            <a:avLst/>
          </a:prstGeom>
        </p:spPr>
        <p:txBody>
          <a:bodyPr vert="horz" lIns="0" tIns="0" rIns="0" bIns="0" rtlCol="0" anchor="ctr"/>
          <a:lstStyle>
            <a:lvl1pPr algn="ctr">
              <a:defRPr sz="1400">
                <a:solidFill>
                  <a:srgbClr val="FFFFFF"/>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8072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00200" y="261257"/>
            <a:ext cx="10096500" cy="774779"/>
          </a:xfrm>
          <a:prstGeom prst="rect">
            <a:avLst/>
          </a:prstGeom>
        </p:spPr>
        <p:txBody>
          <a:bodyPr vert="horz" lIns="0" tIns="0" rIns="0" bIns="0" rtlCol="0" anchor="ctr">
            <a:normAutofit/>
          </a:bodyPr>
          <a:lstStyle/>
          <a:p>
            <a:r>
              <a:rPr lang="en-US" dirty="0"/>
              <a:t>CLICK TO EDIT MASTER TITLE STYLE</a:t>
            </a:r>
          </a:p>
        </p:txBody>
      </p:sp>
      <p:sp>
        <p:nvSpPr>
          <p:cNvPr id="9" name="Text Placeholder 2">
            <a:extLst>
              <a:ext uri="{FF2B5EF4-FFF2-40B4-BE49-F238E27FC236}">
                <a16:creationId xmlns:a16="http://schemas.microsoft.com/office/drawing/2014/main" id="{CAC4959A-AD2F-9049-854D-6985DFCF4E46}"/>
              </a:ext>
            </a:extLst>
          </p:cNvPr>
          <p:cNvSpPr>
            <a:spLocks noGrp="1"/>
          </p:cNvSpPr>
          <p:nvPr>
            <p:ph type="body" idx="1"/>
          </p:nvPr>
        </p:nvSpPr>
        <p:spPr>
          <a:xfrm>
            <a:off x="654222" y="1429233"/>
            <a:ext cx="11042478" cy="4590567"/>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17C06173-326E-C842-95A0-26D69A4B9AFD}"/>
              </a:ext>
            </a:extLst>
          </p:cNvPr>
          <p:cNvSpPr>
            <a:spLocks noGrp="1"/>
          </p:cNvSpPr>
          <p:nvPr>
            <p:ph type="sldNum" sz="quarter" idx="4"/>
          </p:nvPr>
        </p:nvSpPr>
        <p:spPr>
          <a:xfrm>
            <a:off x="11702562" y="6471387"/>
            <a:ext cx="489438" cy="365125"/>
          </a:xfrm>
          <a:prstGeom prst="rect">
            <a:avLst/>
          </a:prstGeom>
        </p:spPr>
        <p:txBody>
          <a:bodyPr vert="horz" lIns="0" tIns="0" rIns="0" bIns="0" rtlCol="0" anchor="ctr"/>
          <a:lstStyle>
            <a:lvl1pPr algn="ctr">
              <a:defRPr sz="1400" b="0" i="0">
                <a:solidFill>
                  <a:srgbClr val="FFFFFF"/>
                </a:solidFill>
                <a:latin typeface="Open Sans" panose="020B0606030504020204" pitchFamily="34" charset="0"/>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90262625"/>
      </p:ext>
    </p:extLst>
  </p:cSld>
  <p:clrMap bg1="lt1" tx1="dk1" bg2="lt2" tx2="dk2" accent1="accent1" accent2="accent2" accent3="accent3" accent4="accent4" accent5="accent5" accent6="accent6" hlink="hlink" folHlink="folHlink"/>
  <p:sldLayoutIdLst>
    <p:sldLayoutId id="2147483752" r:id="rId1"/>
    <p:sldLayoutId id="2147483733" r:id="rId2"/>
    <p:sldLayoutId id="2147483758" r:id="rId3"/>
    <p:sldLayoutId id="2147483763" r:id="rId4"/>
    <p:sldLayoutId id="2147483760" r:id="rId5"/>
    <p:sldLayoutId id="2147483761" r:id="rId6"/>
    <p:sldLayoutId id="2147483762"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defRPr>
      </a:lvl1pPr>
    </p:titleStyle>
    <p:bodyStyle>
      <a:lvl1pPr marL="0" indent="0" algn="l" defTabSz="914400" rtl="0" eaLnBrk="1" latinLnBrk="0" hangingPunct="1">
        <a:lnSpc>
          <a:spcPct val="90000"/>
        </a:lnSpc>
        <a:spcBef>
          <a:spcPts val="1000"/>
        </a:spcBef>
        <a:buClr>
          <a:schemeClr val="accent1"/>
        </a:buClr>
        <a:buFont typeface="Arial" panose="020B0604020202020204" pitchFamily="34" charset="0"/>
        <a:buNone/>
        <a:defRPr sz="20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38404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8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2pPr>
      <a:lvl3pPr marL="56692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6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3pPr>
      <a:lvl4pPr marL="74980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4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4pPr>
      <a:lvl5pPr marL="93268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2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png"/><Relationship Id="rId1" Type="http://schemas.openxmlformats.org/officeDocument/2006/relationships/slideLayout" Target="../slideLayouts/slideLayout4.xml"/><Relationship Id="rId4" Type="http://schemas.openxmlformats.org/officeDocument/2006/relationships/image" Target="../media/image44.emf"/></Relationships>
</file>

<file path=ppt/slides/_rels/slide1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5.emf"/><Relationship Id="rId1" Type="http://schemas.openxmlformats.org/officeDocument/2006/relationships/slideLayout" Target="../slideLayouts/slideLayout4.xml"/><Relationship Id="rId5" Type="http://schemas.openxmlformats.org/officeDocument/2006/relationships/image" Target="../media/image28.emf"/><Relationship Id="rId4" Type="http://schemas.openxmlformats.org/officeDocument/2006/relationships/image" Target="../media/image39.emf"/></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NaluCFD/Nalu/blob/master/src/kernel/ScalarMassElemKernel.C" TargetMode="Externa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45.emf"/><Relationship Id="rId1" Type="http://schemas.openxmlformats.org/officeDocument/2006/relationships/slideLayout" Target="../slideLayouts/slideLayout4.xml"/><Relationship Id="rId6" Type="http://schemas.openxmlformats.org/officeDocument/2006/relationships/image" Target="../media/image28.emf"/><Relationship Id="rId5" Type="http://schemas.openxmlformats.org/officeDocument/2006/relationships/image" Target="../media/image47.emf"/><Relationship Id="rId4" Type="http://schemas.openxmlformats.org/officeDocument/2006/relationships/image" Target="../media/image46.emf"/></Relationships>
</file>

<file path=ppt/slides/_rels/slide19.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2.emf"/><Relationship Id="rId2" Type="http://schemas.openxmlformats.org/officeDocument/2006/relationships/image" Target="../media/image7.emf"/><Relationship Id="rId1" Type="http://schemas.openxmlformats.org/officeDocument/2006/relationships/slideLayout" Target="../slideLayouts/slideLayout4.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20.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hyperlink" Target="https://github.com/NaluCFD/Nalu/blob/master/src/user_functions/SteadyThermal3dContactSrcElemKernel.C" TargetMode="Externa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slideLayout" Target="../slideLayouts/slideLayout4.xml"/><Relationship Id="rId5" Type="http://schemas.openxmlformats.org/officeDocument/2006/relationships/image" Target="../media/image54.emf"/><Relationship Id="rId4" Type="http://schemas.openxmlformats.org/officeDocument/2006/relationships/image" Target="../media/image53.emf"/></Relationships>
</file>

<file path=ppt/slides/_rels/slide23.xml.rels><?xml version="1.0" encoding="UTF-8" standalone="yes"?>
<Relationships xmlns="http://schemas.openxmlformats.org/package/2006/relationships"><Relationship Id="rId2" Type="http://schemas.openxmlformats.org/officeDocument/2006/relationships/hyperlink" Target="https://github.com/NaluCFD/Nalu/blob/master/src/kernel/ScalarAdvDiffElemKernel.C" TargetMode="Externa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42.png"/><Relationship Id="rId1" Type="http://schemas.openxmlformats.org/officeDocument/2006/relationships/slideLayout" Target="../slideLayouts/slideLayout4.xml"/><Relationship Id="rId5" Type="http://schemas.openxmlformats.org/officeDocument/2006/relationships/image" Target="../media/image56.emf"/><Relationship Id="rId4" Type="http://schemas.openxmlformats.org/officeDocument/2006/relationships/image" Target="../media/image28.emf"/></Relationships>
</file>

<file path=ppt/slides/_rels/slide25.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42.png"/><Relationship Id="rId1" Type="http://schemas.openxmlformats.org/officeDocument/2006/relationships/slideLayout" Target="../slideLayouts/slideLayout4.xml"/><Relationship Id="rId6" Type="http://schemas.openxmlformats.org/officeDocument/2006/relationships/image" Target="../media/image57.emf"/><Relationship Id="rId5" Type="http://schemas.openxmlformats.org/officeDocument/2006/relationships/image" Target="../media/image56.emf"/><Relationship Id="rId4" Type="http://schemas.openxmlformats.org/officeDocument/2006/relationships/image" Target="../media/image28.emf"/></Relationships>
</file>

<file path=ppt/slides/_rels/slide26.xml.rels><?xml version="1.0" encoding="UTF-8" standalone="yes"?>
<Relationships xmlns="http://schemas.openxmlformats.org/package/2006/relationships"><Relationship Id="rId3" Type="http://schemas.openxmlformats.org/officeDocument/2006/relationships/image" Target="../media/image58.emf"/><Relationship Id="rId7" Type="http://schemas.openxmlformats.org/officeDocument/2006/relationships/image" Target="../media/image61.png"/><Relationship Id="rId2" Type="http://schemas.openxmlformats.org/officeDocument/2006/relationships/image" Target="../media/image42.png"/><Relationship Id="rId1" Type="http://schemas.openxmlformats.org/officeDocument/2006/relationships/slideLayout" Target="../slideLayouts/slideLayout4.xml"/><Relationship Id="rId6" Type="http://schemas.openxmlformats.org/officeDocument/2006/relationships/image" Target="../media/image60.emf"/><Relationship Id="rId5" Type="http://schemas.openxmlformats.org/officeDocument/2006/relationships/image" Target="../media/image59.emf"/><Relationship Id="rId4" Type="http://schemas.openxmlformats.org/officeDocument/2006/relationships/image" Target="../media/image55.emf"/></Relationships>
</file>

<file path=ppt/slides/_rels/slide27.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emf"/><Relationship Id="rId1" Type="http://schemas.openxmlformats.org/officeDocument/2006/relationships/slideLayout" Target="../slideLayouts/slideLayout4.xml"/><Relationship Id="rId4" Type="http://schemas.openxmlformats.org/officeDocument/2006/relationships/hyperlink" Target="https://github.com/NaluCFD/Nalu/blob/master/src/kernel/ScalarAdvDiffElemKernel.C"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image" Target="../media/image39.emf"/><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8" Type="http://schemas.openxmlformats.org/officeDocument/2006/relationships/image" Target="../media/image68.png"/><Relationship Id="rId3" Type="http://schemas.openxmlformats.org/officeDocument/2006/relationships/slideLayout" Target="../slideLayouts/slideLayout4.xml"/><Relationship Id="rId7" Type="http://schemas.openxmlformats.org/officeDocument/2006/relationships/image" Target="../media/image6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6.png"/><Relationship Id="rId5" Type="http://schemas.openxmlformats.org/officeDocument/2006/relationships/image" Target="../media/image65.png"/><Relationship Id="rId4" Type="http://schemas.openxmlformats.org/officeDocument/2006/relationships/image" Target="../media/image6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 Id="rId4" Type="http://schemas.openxmlformats.org/officeDocument/2006/relationships/hyperlink" Target="https://github.com/NaluCFD/Nalu/blob/master/src/AssembleScalarEdgeSolverAlgorithm.C"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NaluCFD/Nalu/blob/master/src/AssembleScalarEdgeDiffSolverAlgorithm.C" TargetMode="External"/><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image" Target="../media/image18.emf"/><Relationship Id="rId1" Type="http://schemas.openxmlformats.org/officeDocument/2006/relationships/slideLayout" Target="../slideLayouts/slideLayout4.xml"/><Relationship Id="rId6" Type="http://schemas.openxmlformats.org/officeDocument/2006/relationships/image" Target="../media/image22.emf"/><Relationship Id="rId5" Type="http://schemas.openxmlformats.org/officeDocument/2006/relationships/image" Target="../media/image21.emf"/><Relationship Id="rId10" Type="http://schemas.openxmlformats.org/officeDocument/2006/relationships/image" Target="../media/image26.emf"/><Relationship Id="rId4" Type="http://schemas.openxmlformats.org/officeDocument/2006/relationships/image" Target="../media/image20.emf"/><Relationship Id="rId9" Type="http://schemas.openxmlformats.org/officeDocument/2006/relationships/image" Target="../media/image25.emf"/></Relationships>
</file>

<file path=ppt/slides/_rels/slide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4.xml"/><Relationship Id="rId6" Type="http://schemas.openxmlformats.org/officeDocument/2006/relationships/image" Target="../media/image31.emf"/><Relationship Id="rId5" Type="http://schemas.openxmlformats.org/officeDocument/2006/relationships/image" Target="../media/image30.emf"/><Relationship Id="rId4" Type="http://schemas.openxmlformats.org/officeDocument/2006/relationships/image" Target="../media/image29.emf"/></Relationships>
</file>

<file path=ppt/slides/_rels/slide8.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image" Target="../media/image32.emf"/><Relationship Id="rId1" Type="http://schemas.openxmlformats.org/officeDocument/2006/relationships/slideLayout" Target="../slideLayouts/slideLayout4.xml"/><Relationship Id="rId6" Type="http://schemas.openxmlformats.org/officeDocument/2006/relationships/image" Target="../media/image36.emf"/><Relationship Id="rId5" Type="http://schemas.openxmlformats.org/officeDocument/2006/relationships/image" Target="../media/image35.emf"/><Relationship Id="rId4" Type="http://schemas.openxmlformats.org/officeDocument/2006/relationships/image" Target="../media/image34.emf"/></Relationships>
</file>

<file path=ppt/slides/_rels/slide9.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D23EA49-B5D0-1541-8EC1-3C4BE870D2BF}"/>
              </a:ext>
            </a:extLst>
          </p:cNvPr>
          <p:cNvSpPr>
            <a:spLocks noGrp="1"/>
          </p:cNvSpPr>
          <p:nvPr>
            <p:ph type="ctrTitle"/>
          </p:nvPr>
        </p:nvSpPr>
        <p:spPr>
          <a:xfrm>
            <a:off x="990600" y="1575114"/>
            <a:ext cx="8873836" cy="1853885"/>
          </a:xfrm>
        </p:spPr>
        <p:txBody>
          <a:bodyPr>
            <a:normAutofit/>
          </a:bodyPr>
          <a:lstStyle/>
          <a:p>
            <a:r>
              <a:rPr lang="en-US" sz="3000" dirty="0"/>
              <a:t>ME469: Common Discretization </a:t>
            </a:r>
            <a:br>
              <a:rPr lang="en-US" sz="3000" dirty="0"/>
            </a:br>
            <a:r>
              <a:rPr lang="en-US" sz="3000" dirty="0"/>
              <a:t>Approaches:  </a:t>
            </a:r>
            <a:r>
              <a:rPr lang="en-US" sz="2400" dirty="0"/>
              <a:t>Control-volume Finite Element </a:t>
            </a:r>
            <a:br>
              <a:rPr lang="en-US" sz="2400" dirty="0"/>
            </a:br>
            <a:r>
              <a:rPr lang="en-US" sz="2400" dirty="0"/>
              <a:t>Method (CVFEM)</a:t>
            </a:r>
          </a:p>
        </p:txBody>
      </p:sp>
      <p:sp>
        <p:nvSpPr>
          <p:cNvPr id="33" name="TextBox 32">
            <a:extLst>
              <a:ext uri="{FF2B5EF4-FFF2-40B4-BE49-F238E27FC236}">
                <a16:creationId xmlns:a16="http://schemas.microsoft.com/office/drawing/2014/main" id="{13E54DF6-4A33-0F44-BFF9-3FDCAA65F7F8}"/>
              </a:ext>
            </a:extLst>
          </p:cNvPr>
          <p:cNvSpPr txBox="1"/>
          <p:nvPr/>
        </p:nvSpPr>
        <p:spPr>
          <a:xfrm>
            <a:off x="3438144" y="3596640"/>
            <a:ext cx="0" cy="0"/>
          </a:xfrm>
          <a:prstGeom prst="rect">
            <a:avLst/>
          </a:prstGeom>
        </p:spPr>
        <p:txBody>
          <a:bodyPr vert="horz" wrap="none" lIns="91440" tIns="45720" rIns="91440" bIns="45720" rtlCol="0">
            <a:noAutofit/>
          </a:bodyPr>
          <a:lstStyle/>
          <a:p>
            <a:pPr algn="l"/>
            <a:endParaRPr lang="en-US" dirty="0">
              <a:latin typeface="Open Sans" panose="020B0606030504020204" pitchFamily="34" charset="0"/>
            </a:endParaRPr>
          </a:p>
        </p:txBody>
      </p:sp>
      <p:sp>
        <p:nvSpPr>
          <p:cNvPr id="6" name="Subtitle 7">
            <a:extLst>
              <a:ext uri="{FF2B5EF4-FFF2-40B4-BE49-F238E27FC236}">
                <a16:creationId xmlns:a16="http://schemas.microsoft.com/office/drawing/2014/main" id="{0CDCAA58-6449-CBF2-366F-08ED9D5171DB}"/>
              </a:ext>
            </a:extLst>
          </p:cNvPr>
          <p:cNvSpPr>
            <a:spLocks noGrp="1"/>
          </p:cNvSpPr>
          <p:nvPr>
            <p:ph type="subTitle" idx="1"/>
          </p:nvPr>
        </p:nvSpPr>
        <p:spPr>
          <a:xfrm>
            <a:off x="990599" y="3719997"/>
            <a:ext cx="6300850" cy="667120"/>
          </a:xfrm>
        </p:spPr>
        <p:txBody>
          <a:bodyPr/>
          <a:lstStyle/>
          <a:p>
            <a:r>
              <a:rPr lang="en-US" dirty="0"/>
              <a:t>Stefan P. Domino</a:t>
            </a:r>
            <a:r>
              <a:rPr lang="en-US" baseline="30000" dirty="0"/>
              <a:t>1,2</a:t>
            </a:r>
            <a:r>
              <a:rPr lang="en-US" dirty="0"/>
              <a:t> </a:t>
            </a:r>
          </a:p>
          <a:p>
            <a:r>
              <a:rPr lang="en-US" sz="1100" baseline="30000" dirty="0"/>
              <a:t>1</a:t>
            </a:r>
            <a:r>
              <a:rPr lang="en-US" sz="1100" dirty="0"/>
              <a:t> Computational Thermal and Fluid Mechanics, Sandia National Laboratories</a:t>
            </a:r>
          </a:p>
          <a:p>
            <a:r>
              <a:rPr lang="en-US" sz="1100" baseline="30000" dirty="0"/>
              <a:t>2 </a:t>
            </a:r>
            <a:r>
              <a:rPr lang="en-US" sz="1100" dirty="0"/>
              <a:t>Institute for Computational and Mathematical Engineering, Stanford</a:t>
            </a:r>
          </a:p>
        </p:txBody>
      </p:sp>
      <p:sp>
        <p:nvSpPr>
          <p:cNvPr id="9" name="Text Placeholder 10">
            <a:extLst>
              <a:ext uri="{FF2B5EF4-FFF2-40B4-BE49-F238E27FC236}">
                <a16:creationId xmlns:a16="http://schemas.microsoft.com/office/drawing/2014/main" id="{F4EBD037-1C53-3EED-E7CC-D39EC221E301}"/>
              </a:ext>
            </a:extLst>
          </p:cNvPr>
          <p:cNvSpPr txBox="1">
            <a:spLocks/>
          </p:cNvSpPr>
          <p:nvPr/>
        </p:nvSpPr>
        <p:spPr>
          <a:xfrm>
            <a:off x="990600" y="4509920"/>
            <a:ext cx="5243146" cy="66712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Clr>
                <a:schemeClr val="accent1"/>
              </a:buClr>
              <a:buFontTx/>
              <a:buNone/>
              <a:defRPr sz="1400" b="0" i="0" kern="12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8404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8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2pPr>
            <a:lvl3pPr marL="56692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6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3pPr>
            <a:lvl4pPr marL="74980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4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4pPr>
            <a:lvl5pPr marL="93268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2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2" name="TextBox 1">
            <a:extLst>
              <a:ext uri="{FF2B5EF4-FFF2-40B4-BE49-F238E27FC236}">
                <a16:creationId xmlns:a16="http://schemas.microsoft.com/office/drawing/2014/main" id="{2EEBA8A3-0CE5-37E5-4BE4-C59032C4EC6F}"/>
              </a:ext>
            </a:extLst>
          </p:cNvPr>
          <p:cNvSpPr txBox="1"/>
          <p:nvPr/>
        </p:nvSpPr>
        <p:spPr>
          <a:xfrm>
            <a:off x="2062976" y="6501161"/>
            <a:ext cx="0" cy="0"/>
          </a:xfrm>
          <a:prstGeom prst="rect">
            <a:avLst/>
          </a:prstGeom>
        </p:spPr>
        <p:txBody>
          <a:bodyPr vert="horz" wrap="none" lIns="91440" tIns="45720" rIns="91440" bIns="45720" rtlCol="0">
            <a:noAutofit/>
          </a:bodyPr>
          <a:lstStyle/>
          <a:p>
            <a:pPr algn="l"/>
            <a:r>
              <a:rPr lang="de-DE" sz="1200" dirty="0">
                <a:solidFill>
                  <a:schemeClr val="bg2"/>
                </a:solidFill>
              </a:rPr>
              <a:t>SAND2018-4536 PE</a:t>
            </a:r>
            <a:endParaRPr lang="en-US" sz="1400" dirty="0">
              <a:solidFill>
                <a:schemeClr val="bg2"/>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81726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327AFED-8577-A7BC-2E2C-E0F96A119B1C}"/>
              </a:ext>
            </a:extLst>
          </p:cNvPr>
          <p:cNvPicPr>
            <a:picLocks noChangeAspect="1"/>
          </p:cNvPicPr>
          <p:nvPr/>
        </p:nvPicPr>
        <p:blipFill>
          <a:blip r:embed="rId2"/>
          <a:stretch>
            <a:fillRect/>
          </a:stretch>
        </p:blipFill>
        <p:spPr>
          <a:xfrm>
            <a:off x="5986603" y="2080498"/>
            <a:ext cx="5420872" cy="4572000"/>
          </a:xfrm>
          <a:prstGeom prst="rect">
            <a:avLst/>
          </a:prstGeom>
        </p:spPr>
      </p:pic>
      <p:sp>
        <p:nvSpPr>
          <p:cNvPr id="2" name="Title 1">
            <a:extLst>
              <a:ext uri="{FF2B5EF4-FFF2-40B4-BE49-F238E27FC236}">
                <a16:creationId xmlns:a16="http://schemas.microsoft.com/office/drawing/2014/main" id="{9B60CB5C-E3EB-351D-0365-51CEA870A197}"/>
              </a:ext>
            </a:extLst>
          </p:cNvPr>
          <p:cNvSpPr>
            <a:spLocks noGrp="1"/>
          </p:cNvSpPr>
          <p:nvPr>
            <p:ph type="title"/>
          </p:nvPr>
        </p:nvSpPr>
        <p:spPr/>
        <p:txBody>
          <a:bodyPr>
            <a:normAutofit fontScale="90000"/>
          </a:bodyPr>
          <a:lstStyle/>
          <a:p>
            <a:r>
              <a:rPr lang="en-US" dirty="0"/>
              <a:t>Edge-Based Vertex-Centered Leverages the Dual-Volume Element-based Description of a Control Volume Finite Element Method (CVFEM)</a:t>
            </a:r>
          </a:p>
        </p:txBody>
      </p:sp>
      <p:sp>
        <p:nvSpPr>
          <p:cNvPr id="3" name="Slide Number Placeholder 2">
            <a:extLst>
              <a:ext uri="{FF2B5EF4-FFF2-40B4-BE49-F238E27FC236}">
                <a16:creationId xmlns:a16="http://schemas.microsoft.com/office/drawing/2014/main" id="{15132145-812B-7A44-D3BB-B1198B9D84DE}"/>
              </a:ext>
            </a:extLst>
          </p:cNvPr>
          <p:cNvSpPr>
            <a:spLocks noGrp="1"/>
          </p:cNvSpPr>
          <p:nvPr>
            <p:ph type="sldNum" sz="quarter" idx="10"/>
          </p:nvPr>
        </p:nvSpPr>
        <p:spPr/>
        <p:txBody>
          <a:bodyPr/>
          <a:lstStyle/>
          <a:p>
            <a:fld id="{4FAB73BC-B049-4115-A692-8D63A059BFB8}" type="slidenum">
              <a:rPr lang="en-US" smtClean="0"/>
              <a:pPr/>
              <a:t>10</a:t>
            </a:fld>
            <a:endParaRPr lang="en-US" dirty="0"/>
          </a:p>
        </p:txBody>
      </p:sp>
      <p:sp>
        <p:nvSpPr>
          <p:cNvPr id="4" name="Content Placeholder 3">
            <a:extLst>
              <a:ext uri="{FF2B5EF4-FFF2-40B4-BE49-F238E27FC236}">
                <a16:creationId xmlns:a16="http://schemas.microsoft.com/office/drawing/2014/main" id="{AC483D1C-25C1-8144-1393-6550999390AA}"/>
              </a:ext>
            </a:extLst>
          </p:cNvPr>
          <p:cNvSpPr>
            <a:spLocks noGrp="1"/>
          </p:cNvSpPr>
          <p:nvPr>
            <p:ph sz="quarter" idx="11"/>
          </p:nvPr>
        </p:nvSpPr>
        <p:spPr/>
        <p:txBody>
          <a:bodyPr/>
          <a:lstStyle/>
          <a:p>
            <a:pPr marL="342900" indent="-342900">
              <a:buFont typeface="Arial" panose="020B0604020202020204" pitchFamily="34" charset="0"/>
              <a:buChar char="•"/>
            </a:pPr>
            <a:r>
              <a:rPr lang="en-US" dirty="0"/>
              <a:t>EBVC (A) and CVFEM (B) – As shown below, the dual-volume and integration point layout is very similar</a:t>
            </a:r>
          </a:p>
        </p:txBody>
      </p:sp>
      <p:pic>
        <p:nvPicPr>
          <p:cNvPr id="6" name="Picture 5">
            <a:extLst>
              <a:ext uri="{FF2B5EF4-FFF2-40B4-BE49-F238E27FC236}">
                <a16:creationId xmlns:a16="http://schemas.microsoft.com/office/drawing/2014/main" id="{D6867B02-AA3F-C1E3-263D-CE6F3E51B0BC}"/>
              </a:ext>
            </a:extLst>
          </p:cNvPr>
          <p:cNvPicPr>
            <a:picLocks noChangeAspect="1"/>
          </p:cNvPicPr>
          <p:nvPr/>
        </p:nvPicPr>
        <p:blipFill>
          <a:blip r:embed="rId3"/>
          <a:stretch>
            <a:fillRect/>
          </a:stretch>
        </p:blipFill>
        <p:spPr>
          <a:xfrm>
            <a:off x="151025" y="2080498"/>
            <a:ext cx="5420872" cy="4572000"/>
          </a:xfrm>
          <a:prstGeom prst="rect">
            <a:avLst/>
          </a:prstGeom>
        </p:spPr>
      </p:pic>
      <p:sp>
        <p:nvSpPr>
          <p:cNvPr id="7" name="TextBox 6">
            <a:extLst>
              <a:ext uri="{FF2B5EF4-FFF2-40B4-BE49-F238E27FC236}">
                <a16:creationId xmlns:a16="http://schemas.microsoft.com/office/drawing/2014/main" id="{D4B5E5A5-A8A6-3B42-1BBF-54C5265EBCDE}"/>
              </a:ext>
            </a:extLst>
          </p:cNvPr>
          <p:cNvSpPr txBox="1"/>
          <p:nvPr/>
        </p:nvSpPr>
        <p:spPr>
          <a:xfrm>
            <a:off x="602168" y="6263261"/>
            <a:ext cx="0" cy="0"/>
          </a:xfrm>
          <a:prstGeom prst="rect">
            <a:avLst/>
          </a:prstGeom>
        </p:spPr>
        <p:txBody>
          <a:bodyPr vert="horz" wrap="none" lIns="91440" tIns="45720" rIns="91440" bIns="45720" rtlCol="0">
            <a:noAutofit/>
          </a:bodyPr>
          <a:lstStyle/>
          <a:p>
            <a:pPr algn="l"/>
            <a:r>
              <a:rPr lang="en-US" dirty="0"/>
              <a:t>(A)</a:t>
            </a:r>
          </a:p>
        </p:txBody>
      </p:sp>
      <p:sp>
        <p:nvSpPr>
          <p:cNvPr id="8" name="TextBox 7">
            <a:extLst>
              <a:ext uri="{FF2B5EF4-FFF2-40B4-BE49-F238E27FC236}">
                <a16:creationId xmlns:a16="http://schemas.microsoft.com/office/drawing/2014/main" id="{8231D451-D80B-4A84-EDFE-16FB35302712}"/>
              </a:ext>
            </a:extLst>
          </p:cNvPr>
          <p:cNvSpPr txBox="1"/>
          <p:nvPr/>
        </p:nvSpPr>
        <p:spPr>
          <a:xfrm>
            <a:off x="6553194" y="6263261"/>
            <a:ext cx="0" cy="0"/>
          </a:xfrm>
          <a:prstGeom prst="rect">
            <a:avLst/>
          </a:prstGeom>
        </p:spPr>
        <p:txBody>
          <a:bodyPr vert="horz" wrap="none" lIns="91440" tIns="45720" rIns="91440" bIns="45720" rtlCol="0">
            <a:noAutofit/>
          </a:bodyPr>
          <a:lstStyle/>
          <a:p>
            <a:pPr algn="l"/>
            <a:r>
              <a:rPr lang="en-US" dirty="0"/>
              <a:t>(B)</a:t>
            </a:r>
          </a:p>
        </p:txBody>
      </p:sp>
      <p:sp>
        <p:nvSpPr>
          <p:cNvPr id="10" name="TextBox 9">
            <a:extLst>
              <a:ext uri="{FF2B5EF4-FFF2-40B4-BE49-F238E27FC236}">
                <a16:creationId xmlns:a16="http://schemas.microsoft.com/office/drawing/2014/main" id="{5E93829D-973C-0957-122D-F716DBB2A9F3}"/>
              </a:ext>
            </a:extLst>
          </p:cNvPr>
          <p:cNvSpPr txBox="1"/>
          <p:nvPr/>
        </p:nvSpPr>
        <p:spPr>
          <a:xfrm>
            <a:off x="3966398" y="2517225"/>
            <a:ext cx="2675732" cy="646331"/>
          </a:xfrm>
          <a:prstGeom prst="rect">
            <a:avLst/>
          </a:prstGeom>
          <a:solidFill>
            <a:schemeClr val="bg1"/>
          </a:solidFill>
          <a:ln>
            <a:solidFill>
              <a:schemeClr val="tx1"/>
            </a:solidFill>
          </a:ln>
        </p:spPr>
        <p:txBody>
          <a:bodyPr wrap="none" rtlCol="0">
            <a:spAutoFit/>
          </a:bodyPr>
          <a:lstStyle/>
          <a:p>
            <a:pPr algn="ctr"/>
            <a:r>
              <a:rPr lang="en-US" b="1" dirty="0"/>
              <a:t>Volume integration </a:t>
            </a:r>
          </a:p>
          <a:p>
            <a:pPr algn="ctr"/>
            <a:r>
              <a:rPr lang="en-US" b="1" dirty="0"/>
              <a:t>point (single vs multiple)</a:t>
            </a:r>
          </a:p>
        </p:txBody>
      </p:sp>
      <p:cxnSp>
        <p:nvCxnSpPr>
          <p:cNvPr id="11" name="Straight Arrow Connector 10">
            <a:extLst>
              <a:ext uri="{FF2B5EF4-FFF2-40B4-BE49-F238E27FC236}">
                <a16:creationId xmlns:a16="http://schemas.microsoft.com/office/drawing/2014/main" id="{387E5FAF-15EF-B9F8-A63D-9AF4A55C0E8B}"/>
              </a:ext>
            </a:extLst>
          </p:cNvPr>
          <p:cNvCxnSpPr>
            <a:cxnSpLocks/>
          </p:cNvCxnSpPr>
          <p:nvPr/>
        </p:nvCxnSpPr>
        <p:spPr>
          <a:xfrm flipH="1">
            <a:off x="2409146" y="3163556"/>
            <a:ext cx="1557252" cy="1350637"/>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D310A8A-9AA8-FB6A-CE80-329CC19FBE6E}"/>
              </a:ext>
            </a:extLst>
          </p:cNvPr>
          <p:cNvCxnSpPr>
            <a:cxnSpLocks/>
          </p:cNvCxnSpPr>
          <p:nvPr/>
        </p:nvCxnSpPr>
        <p:spPr>
          <a:xfrm>
            <a:off x="6642130" y="3163556"/>
            <a:ext cx="1231009" cy="885641"/>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F79CE1C5-9DFA-381C-8A3B-7B04DAA157FD}"/>
              </a:ext>
            </a:extLst>
          </p:cNvPr>
          <p:cNvCxnSpPr>
            <a:cxnSpLocks/>
          </p:cNvCxnSpPr>
          <p:nvPr/>
        </p:nvCxnSpPr>
        <p:spPr>
          <a:xfrm>
            <a:off x="6642130" y="3163556"/>
            <a:ext cx="1033338" cy="1755784"/>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5632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327AFED-8577-A7BC-2E2C-E0F96A119B1C}"/>
              </a:ext>
            </a:extLst>
          </p:cNvPr>
          <p:cNvPicPr>
            <a:picLocks noChangeAspect="1"/>
          </p:cNvPicPr>
          <p:nvPr/>
        </p:nvPicPr>
        <p:blipFill>
          <a:blip r:embed="rId2"/>
          <a:stretch>
            <a:fillRect/>
          </a:stretch>
        </p:blipFill>
        <p:spPr>
          <a:xfrm>
            <a:off x="5986603" y="2080498"/>
            <a:ext cx="5420872" cy="4572000"/>
          </a:xfrm>
          <a:prstGeom prst="rect">
            <a:avLst/>
          </a:prstGeom>
        </p:spPr>
      </p:pic>
      <p:sp>
        <p:nvSpPr>
          <p:cNvPr id="2" name="Title 1">
            <a:extLst>
              <a:ext uri="{FF2B5EF4-FFF2-40B4-BE49-F238E27FC236}">
                <a16:creationId xmlns:a16="http://schemas.microsoft.com/office/drawing/2014/main" id="{9B60CB5C-E3EB-351D-0365-51CEA870A197}"/>
              </a:ext>
            </a:extLst>
          </p:cNvPr>
          <p:cNvSpPr>
            <a:spLocks noGrp="1"/>
          </p:cNvSpPr>
          <p:nvPr>
            <p:ph type="title"/>
          </p:nvPr>
        </p:nvSpPr>
        <p:spPr/>
        <p:txBody>
          <a:bodyPr>
            <a:normAutofit fontScale="90000"/>
          </a:bodyPr>
          <a:lstStyle/>
          <a:p>
            <a:r>
              <a:rPr lang="en-US" dirty="0"/>
              <a:t>Edge-Based Vertex-Centered Leverages the Dual-Volume Element-based Description of a Control Volume Finite Element Method (CVFEM)</a:t>
            </a:r>
          </a:p>
        </p:txBody>
      </p:sp>
      <p:sp>
        <p:nvSpPr>
          <p:cNvPr id="3" name="Slide Number Placeholder 2">
            <a:extLst>
              <a:ext uri="{FF2B5EF4-FFF2-40B4-BE49-F238E27FC236}">
                <a16:creationId xmlns:a16="http://schemas.microsoft.com/office/drawing/2014/main" id="{15132145-812B-7A44-D3BB-B1198B9D84DE}"/>
              </a:ext>
            </a:extLst>
          </p:cNvPr>
          <p:cNvSpPr>
            <a:spLocks noGrp="1"/>
          </p:cNvSpPr>
          <p:nvPr>
            <p:ph type="sldNum" sz="quarter" idx="10"/>
          </p:nvPr>
        </p:nvSpPr>
        <p:spPr/>
        <p:txBody>
          <a:bodyPr/>
          <a:lstStyle/>
          <a:p>
            <a:fld id="{4FAB73BC-B049-4115-A692-8D63A059BFB8}" type="slidenum">
              <a:rPr lang="en-US" smtClean="0"/>
              <a:pPr/>
              <a:t>11</a:t>
            </a:fld>
            <a:endParaRPr lang="en-US" dirty="0"/>
          </a:p>
        </p:txBody>
      </p:sp>
      <p:sp>
        <p:nvSpPr>
          <p:cNvPr id="4" name="Content Placeholder 3">
            <a:extLst>
              <a:ext uri="{FF2B5EF4-FFF2-40B4-BE49-F238E27FC236}">
                <a16:creationId xmlns:a16="http://schemas.microsoft.com/office/drawing/2014/main" id="{AC483D1C-25C1-8144-1393-6550999390AA}"/>
              </a:ext>
            </a:extLst>
          </p:cNvPr>
          <p:cNvSpPr>
            <a:spLocks noGrp="1"/>
          </p:cNvSpPr>
          <p:nvPr>
            <p:ph sz="quarter" idx="11"/>
          </p:nvPr>
        </p:nvSpPr>
        <p:spPr/>
        <p:txBody>
          <a:bodyPr/>
          <a:lstStyle/>
          <a:p>
            <a:pPr marL="342900" indent="-342900">
              <a:buFont typeface="Arial" panose="020B0604020202020204" pitchFamily="34" charset="0"/>
              <a:buChar char="•"/>
            </a:pPr>
            <a:r>
              <a:rPr lang="en-US" dirty="0"/>
              <a:t>EBVC (A) and CVFEM (B) – As shown below, the dual-volume and integration point layout is very similar</a:t>
            </a:r>
          </a:p>
        </p:txBody>
      </p:sp>
      <p:pic>
        <p:nvPicPr>
          <p:cNvPr id="6" name="Picture 5">
            <a:extLst>
              <a:ext uri="{FF2B5EF4-FFF2-40B4-BE49-F238E27FC236}">
                <a16:creationId xmlns:a16="http://schemas.microsoft.com/office/drawing/2014/main" id="{D6867B02-AA3F-C1E3-263D-CE6F3E51B0BC}"/>
              </a:ext>
            </a:extLst>
          </p:cNvPr>
          <p:cNvPicPr>
            <a:picLocks noChangeAspect="1"/>
          </p:cNvPicPr>
          <p:nvPr/>
        </p:nvPicPr>
        <p:blipFill>
          <a:blip r:embed="rId3"/>
          <a:stretch>
            <a:fillRect/>
          </a:stretch>
        </p:blipFill>
        <p:spPr>
          <a:xfrm>
            <a:off x="151025" y="2080498"/>
            <a:ext cx="5420872" cy="4572000"/>
          </a:xfrm>
          <a:prstGeom prst="rect">
            <a:avLst/>
          </a:prstGeom>
        </p:spPr>
      </p:pic>
      <p:sp>
        <p:nvSpPr>
          <p:cNvPr id="7" name="TextBox 6">
            <a:extLst>
              <a:ext uri="{FF2B5EF4-FFF2-40B4-BE49-F238E27FC236}">
                <a16:creationId xmlns:a16="http://schemas.microsoft.com/office/drawing/2014/main" id="{D4B5E5A5-A8A6-3B42-1BBF-54C5265EBCDE}"/>
              </a:ext>
            </a:extLst>
          </p:cNvPr>
          <p:cNvSpPr txBox="1"/>
          <p:nvPr/>
        </p:nvSpPr>
        <p:spPr>
          <a:xfrm>
            <a:off x="602168" y="6263261"/>
            <a:ext cx="0" cy="0"/>
          </a:xfrm>
          <a:prstGeom prst="rect">
            <a:avLst/>
          </a:prstGeom>
        </p:spPr>
        <p:txBody>
          <a:bodyPr vert="horz" wrap="none" lIns="91440" tIns="45720" rIns="91440" bIns="45720" rtlCol="0">
            <a:noAutofit/>
          </a:bodyPr>
          <a:lstStyle/>
          <a:p>
            <a:pPr algn="l"/>
            <a:r>
              <a:rPr lang="en-US" dirty="0"/>
              <a:t>(A)</a:t>
            </a:r>
          </a:p>
        </p:txBody>
      </p:sp>
      <p:sp>
        <p:nvSpPr>
          <p:cNvPr id="8" name="TextBox 7">
            <a:extLst>
              <a:ext uri="{FF2B5EF4-FFF2-40B4-BE49-F238E27FC236}">
                <a16:creationId xmlns:a16="http://schemas.microsoft.com/office/drawing/2014/main" id="{8231D451-D80B-4A84-EDFE-16FB35302712}"/>
              </a:ext>
            </a:extLst>
          </p:cNvPr>
          <p:cNvSpPr txBox="1"/>
          <p:nvPr/>
        </p:nvSpPr>
        <p:spPr>
          <a:xfrm>
            <a:off x="6553194" y="6263261"/>
            <a:ext cx="0" cy="0"/>
          </a:xfrm>
          <a:prstGeom prst="rect">
            <a:avLst/>
          </a:prstGeom>
        </p:spPr>
        <p:txBody>
          <a:bodyPr vert="horz" wrap="none" lIns="91440" tIns="45720" rIns="91440" bIns="45720" rtlCol="0">
            <a:noAutofit/>
          </a:bodyPr>
          <a:lstStyle/>
          <a:p>
            <a:pPr algn="l"/>
            <a:r>
              <a:rPr lang="en-US" dirty="0"/>
              <a:t>(B)</a:t>
            </a:r>
          </a:p>
        </p:txBody>
      </p:sp>
      <p:sp>
        <p:nvSpPr>
          <p:cNvPr id="10" name="TextBox 9">
            <a:extLst>
              <a:ext uri="{FF2B5EF4-FFF2-40B4-BE49-F238E27FC236}">
                <a16:creationId xmlns:a16="http://schemas.microsoft.com/office/drawing/2014/main" id="{5E93829D-973C-0957-122D-F716DBB2A9F3}"/>
              </a:ext>
            </a:extLst>
          </p:cNvPr>
          <p:cNvSpPr txBox="1"/>
          <p:nvPr/>
        </p:nvSpPr>
        <p:spPr>
          <a:xfrm>
            <a:off x="3966398" y="2517225"/>
            <a:ext cx="2675732" cy="646331"/>
          </a:xfrm>
          <a:prstGeom prst="rect">
            <a:avLst/>
          </a:prstGeom>
          <a:solidFill>
            <a:schemeClr val="bg1"/>
          </a:solidFill>
          <a:ln>
            <a:solidFill>
              <a:schemeClr val="tx1"/>
            </a:solidFill>
          </a:ln>
        </p:spPr>
        <p:txBody>
          <a:bodyPr wrap="none" rtlCol="0">
            <a:spAutoFit/>
          </a:bodyPr>
          <a:lstStyle/>
          <a:p>
            <a:pPr algn="ctr"/>
            <a:r>
              <a:rPr lang="en-US" b="1" dirty="0"/>
              <a:t>Surface integration </a:t>
            </a:r>
          </a:p>
          <a:p>
            <a:pPr algn="ctr"/>
            <a:r>
              <a:rPr lang="en-US" b="1" dirty="0"/>
              <a:t>point (single vs multiple)</a:t>
            </a:r>
          </a:p>
        </p:txBody>
      </p:sp>
      <p:cxnSp>
        <p:nvCxnSpPr>
          <p:cNvPr id="11" name="Straight Arrow Connector 10">
            <a:extLst>
              <a:ext uri="{FF2B5EF4-FFF2-40B4-BE49-F238E27FC236}">
                <a16:creationId xmlns:a16="http://schemas.microsoft.com/office/drawing/2014/main" id="{387E5FAF-15EF-B9F8-A63D-9AF4A55C0E8B}"/>
              </a:ext>
            </a:extLst>
          </p:cNvPr>
          <p:cNvCxnSpPr>
            <a:cxnSpLocks/>
          </p:cNvCxnSpPr>
          <p:nvPr/>
        </p:nvCxnSpPr>
        <p:spPr>
          <a:xfrm flipH="1">
            <a:off x="3052709" y="3163556"/>
            <a:ext cx="913689" cy="1238125"/>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D310A8A-9AA8-FB6A-CE80-329CC19FBE6E}"/>
              </a:ext>
            </a:extLst>
          </p:cNvPr>
          <p:cNvCxnSpPr>
            <a:cxnSpLocks/>
          </p:cNvCxnSpPr>
          <p:nvPr/>
        </p:nvCxnSpPr>
        <p:spPr>
          <a:xfrm>
            <a:off x="6642130" y="3163556"/>
            <a:ext cx="921043" cy="835007"/>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02EA90A-748D-7C24-EE82-3AC2D4F69CFE}"/>
              </a:ext>
            </a:extLst>
          </p:cNvPr>
          <p:cNvCxnSpPr>
            <a:cxnSpLocks/>
          </p:cNvCxnSpPr>
          <p:nvPr/>
        </p:nvCxnSpPr>
        <p:spPr>
          <a:xfrm>
            <a:off x="6642130" y="3163556"/>
            <a:ext cx="696814" cy="1701010"/>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6442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3F09FE0-79DB-7A02-A240-307744FEF2A1}"/>
              </a:ext>
            </a:extLst>
          </p:cNvPr>
          <p:cNvSpPr>
            <a:spLocks noGrp="1"/>
          </p:cNvSpPr>
          <p:nvPr>
            <p:ph sz="quarter" idx="11"/>
          </p:nvPr>
        </p:nvSpPr>
        <p:spPr>
          <a:xfrm>
            <a:off x="647699" y="1409700"/>
            <a:ext cx="10096499" cy="4610100"/>
          </a:xfrm>
        </p:spPr>
        <p:txBody>
          <a:bodyPr>
            <a:normAutofit/>
          </a:bodyPr>
          <a:lstStyle/>
          <a:p>
            <a:pPr marL="342900" indent="-342900">
              <a:buFont typeface="Arial" panose="020B0604020202020204" pitchFamily="34" charset="0"/>
              <a:buChar char="•"/>
            </a:pPr>
            <a:r>
              <a:rPr lang="en-US" dirty="0"/>
              <a:t>CVFEM is a discretization scheme that:</a:t>
            </a:r>
          </a:p>
          <a:p>
            <a:pPr marL="726948" lvl="1" indent="-342900">
              <a:buFont typeface="Arial" panose="020B0604020202020204" pitchFamily="34" charset="0"/>
              <a:buChar char="•"/>
            </a:pPr>
            <a:r>
              <a:rPr lang="en-US" dirty="0"/>
              <a:t>Iterates over locally-owned elements for Time/Source/etc. (volumetric-based terms)</a:t>
            </a:r>
          </a:p>
          <a:p>
            <a:pPr marL="726948" lvl="1" indent="-342900">
              <a:buFont typeface="Arial" panose="020B0604020202020204" pitchFamily="34" charset="0"/>
              <a:buChar char="•"/>
            </a:pPr>
            <a:r>
              <a:rPr lang="en-US" dirty="0"/>
              <a:t>Iterates over locally-owned elements for Advection/Diffusion/etc. (integrated by parts terms)</a:t>
            </a:r>
          </a:p>
          <a:p>
            <a:r>
              <a:rPr lang="en-US" dirty="0"/>
              <a:t>Below is the patch of elements connected to node 2 (a global matrix row number)</a:t>
            </a:r>
          </a:p>
          <a:p>
            <a:pPr marL="342900" indent="-342900">
              <a:buFont typeface="Arial" panose="020B0604020202020204" pitchFamily="34" charset="0"/>
              <a:buChar char="•"/>
            </a:pPr>
            <a:r>
              <a:rPr lang="en-US" dirty="0"/>
              <a:t>A </a:t>
            </a:r>
            <a:r>
              <a:rPr lang="en-US" i="1" dirty="0"/>
              <a:t>dual-volume</a:t>
            </a:r>
            <a:r>
              <a:rPr lang="en-US" dirty="0"/>
              <a:t> is defined within each element</a:t>
            </a:r>
          </a:p>
        </p:txBody>
      </p:sp>
      <p:sp>
        <p:nvSpPr>
          <p:cNvPr id="2" name="Title 1">
            <a:extLst>
              <a:ext uri="{FF2B5EF4-FFF2-40B4-BE49-F238E27FC236}">
                <a16:creationId xmlns:a16="http://schemas.microsoft.com/office/drawing/2014/main" id="{E21B7A96-6135-6901-ECCD-B0702792275B}"/>
              </a:ext>
            </a:extLst>
          </p:cNvPr>
          <p:cNvSpPr>
            <a:spLocks noGrp="1"/>
          </p:cNvSpPr>
          <p:nvPr>
            <p:ph type="title"/>
          </p:nvPr>
        </p:nvSpPr>
        <p:spPr/>
        <p:txBody>
          <a:bodyPr/>
          <a:lstStyle/>
          <a:p>
            <a:r>
              <a:rPr lang="en-US" dirty="0"/>
              <a:t>Deep Dive on CVFEM</a:t>
            </a:r>
            <a:endParaRPr lang="en-US" i="1" dirty="0"/>
          </a:p>
        </p:txBody>
      </p:sp>
      <p:sp>
        <p:nvSpPr>
          <p:cNvPr id="3" name="Slide Number Placeholder 2">
            <a:extLst>
              <a:ext uri="{FF2B5EF4-FFF2-40B4-BE49-F238E27FC236}">
                <a16:creationId xmlns:a16="http://schemas.microsoft.com/office/drawing/2014/main" id="{023E9188-8573-06B3-AC2F-770E073D19A0}"/>
              </a:ext>
            </a:extLst>
          </p:cNvPr>
          <p:cNvSpPr>
            <a:spLocks noGrp="1"/>
          </p:cNvSpPr>
          <p:nvPr>
            <p:ph type="sldNum" sz="quarter" idx="10"/>
          </p:nvPr>
        </p:nvSpPr>
        <p:spPr/>
        <p:txBody>
          <a:bodyPr/>
          <a:lstStyle/>
          <a:p>
            <a:fld id="{4FAB73BC-B049-4115-A692-8D63A059BFB8}" type="slidenum">
              <a:rPr lang="en-US" smtClean="0"/>
              <a:pPr/>
              <a:t>12</a:t>
            </a:fld>
            <a:endParaRPr lang="en-US" dirty="0"/>
          </a:p>
        </p:txBody>
      </p:sp>
      <p:grpSp>
        <p:nvGrpSpPr>
          <p:cNvPr id="5" name="Group 4">
            <a:extLst>
              <a:ext uri="{FF2B5EF4-FFF2-40B4-BE49-F238E27FC236}">
                <a16:creationId xmlns:a16="http://schemas.microsoft.com/office/drawing/2014/main" id="{BD500D2D-2DEF-8BBA-2A71-5740F578BB33}"/>
              </a:ext>
            </a:extLst>
          </p:cNvPr>
          <p:cNvGrpSpPr/>
          <p:nvPr/>
        </p:nvGrpSpPr>
        <p:grpSpPr>
          <a:xfrm>
            <a:off x="7195508" y="2965900"/>
            <a:ext cx="3728473" cy="3630843"/>
            <a:chOff x="435676" y="2437344"/>
            <a:chExt cx="3728473" cy="3630843"/>
          </a:xfrm>
        </p:grpSpPr>
        <p:grpSp>
          <p:nvGrpSpPr>
            <p:cNvPr id="6" name="Group 5">
              <a:extLst>
                <a:ext uri="{FF2B5EF4-FFF2-40B4-BE49-F238E27FC236}">
                  <a16:creationId xmlns:a16="http://schemas.microsoft.com/office/drawing/2014/main" id="{8FFE96AA-BF13-DA1F-17F6-4D6A0B04283B}"/>
                </a:ext>
              </a:extLst>
            </p:cNvPr>
            <p:cNvGrpSpPr/>
            <p:nvPr/>
          </p:nvGrpSpPr>
          <p:grpSpPr>
            <a:xfrm>
              <a:off x="756439" y="2877627"/>
              <a:ext cx="3122851" cy="2800917"/>
              <a:chOff x="4164727" y="3225276"/>
              <a:chExt cx="3122851" cy="2800917"/>
            </a:xfrm>
          </p:grpSpPr>
          <p:cxnSp>
            <p:nvCxnSpPr>
              <p:cNvPr id="17" name="Straight Connector 16">
                <a:extLst>
                  <a:ext uri="{FF2B5EF4-FFF2-40B4-BE49-F238E27FC236}">
                    <a16:creationId xmlns:a16="http://schemas.microsoft.com/office/drawing/2014/main" id="{78804285-F6B7-A8F7-EC60-B1023302C8B5}"/>
                  </a:ext>
                </a:extLst>
              </p:cNvPr>
              <p:cNvCxnSpPr>
                <a:stCxn id="24" idx="3"/>
                <a:endCxn id="20" idx="3"/>
              </p:cNvCxnSpPr>
              <p:nvPr/>
            </p:nvCxnSpPr>
            <p:spPr>
              <a:xfrm flipV="1">
                <a:off x="5684857" y="4716135"/>
                <a:ext cx="1446623" cy="1283182"/>
              </a:xfrm>
              <a:prstGeom prst="line">
                <a:avLst/>
              </a:prstGeom>
              <a:noFill/>
              <a:ln w="6350" cap="flat" cmpd="sng" algn="ctr">
                <a:solidFill>
                  <a:sysClr val="windowText" lastClr="000000"/>
                </a:solidFill>
                <a:prstDash val="solid"/>
                <a:miter lim="800000"/>
              </a:ln>
              <a:effectLst/>
            </p:spPr>
          </p:cxnSp>
          <p:sp>
            <p:nvSpPr>
              <p:cNvPr id="18" name="Rectangle 17">
                <a:extLst>
                  <a:ext uri="{FF2B5EF4-FFF2-40B4-BE49-F238E27FC236}">
                    <a16:creationId xmlns:a16="http://schemas.microsoft.com/office/drawing/2014/main" id="{6D199E5D-D06D-054B-F44F-1541D61DD9A5}"/>
                  </a:ext>
                </a:extLst>
              </p:cNvPr>
              <p:cNvSpPr/>
              <p:nvPr/>
            </p:nvSpPr>
            <p:spPr>
              <a:xfrm>
                <a:off x="5726153" y="3266748"/>
                <a:ext cx="1469985" cy="1344896"/>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4F242142-1481-3074-9DF9-84EEE38AAA8E}"/>
                  </a:ext>
                </a:extLst>
              </p:cNvPr>
              <p:cNvSpPr/>
              <p:nvPr/>
            </p:nvSpPr>
            <p:spPr>
              <a:xfrm>
                <a:off x="4256168" y="3266748"/>
                <a:ext cx="1469985" cy="1344896"/>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0" name="Oval 19">
                <a:extLst>
                  <a:ext uri="{FF2B5EF4-FFF2-40B4-BE49-F238E27FC236}">
                    <a16:creationId xmlns:a16="http://schemas.microsoft.com/office/drawing/2014/main" id="{A657589D-3CE4-7F15-22E9-908B057C0D20}"/>
                  </a:ext>
                </a:extLst>
              </p:cNvPr>
              <p:cNvSpPr/>
              <p:nvPr/>
            </p:nvSpPr>
            <p:spPr>
              <a:xfrm>
                <a:off x="7104698" y="4559491"/>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38F0BB5A-7213-CCFF-4696-AD744F8211BD}"/>
                  </a:ext>
                </a:extLst>
              </p:cNvPr>
              <p:cNvSpPr/>
              <p:nvPr/>
            </p:nvSpPr>
            <p:spPr>
              <a:xfrm>
                <a:off x="4256167" y="4614292"/>
                <a:ext cx="1469985" cy="1344896"/>
              </a:xfrm>
              <a:prstGeom prst="rect">
                <a:avLst/>
              </a:prstGeom>
              <a:noFill/>
              <a:ln w="127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 name="Oval 22">
                <a:extLst>
                  <a:ext uri="{FF2B5EF4-FFF2-40B4-BE49-F238E27FC236}">
                    <a16:creationId xmlns:a16="http://schemas.microsoft.com/office/drawing/2014/main" id="{1A1BFAF0-D98B-5DAB-9DD7-E8D29DFE3484}"/>
                  </a:ext>
                </a:extLst>
              </p:cNvPr>
              <p:cNvSpPr/>
              <p:nvPr/>
            </p:nvSpPr>
            <p:spPr>
              <a:xfrm>
                <a:off x="4164727" y="4559491"/>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Oval 23">
                <a:extLst>
                  <a:ext uri="{FF2B5EF4-FFF2-40B4-BE49-F238E27FC236}">
                    <a16:creationId xmlns:a16="http://schemas.microsoft.com/office/drawing/2014/main" id="{282E2FAF-C77D-EF89-803E-5692A68DCD3B}"/>
                  </a:ext>
                </a:extLst>
              </p:cNvPr>
              <p:cNvSpPr/>
              <p:nvPr/>
            </p:nvSpPr>
            <p:spPr>
              <a:xfrm>
                <a:off x="5658075" y="5842673"/>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5" name="Oval 24">
                <a:extLst>
                  <a:ext uri="{FF2B5EF4-FFF2-40B4-BE49-F238E27FC236}">
                    <a16:creationId xmlns:a16="http://schemas.microsoft.com/office/drawing/2014/main" id="{6659D2F9-C476-DFCB-1949-519F8EFE3A22}"/>
                  </a:ext>
                </a:extLst>
              </p:cNvPr>
              <p:cNvSpPr/>
              <p:nvPr/>
            </p:nvSpPr>
            <p:spPr>
              <a:xfrm>
                <a:off x="4188089" y="5842673"/>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6" name="Oval 25">
                <a:extLst>
                  <a:ext uri="{FF2B5EF4-FFF2-40B4-BE49-F238E27FC236}">
                    <a16:creationId xmlns:a16="http://schemas.microsoft.com/office/drawing/2014/main" id="{95EE11A7-930F-DB2D-707B-44F4ED801358}"/>
                  </a:ext>
                </a:extLst>
              </p:cNvPr>
              <p:cNvSpPr/>
              <p:nvPr/>
            </p:nvSpPr>
            <p:spPr>
              <a:xfrm>
                <a:off x="5634713" y="4559491"/>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7" name="Oval 26">
                <a:extLst>
                  <a:ext uri="{FF2B5EF4-FFF2-40B4-BE49-F238E27FC236}">
                    <a16:creationId xmlns:a16="http://schemas.microsoft.com/office/drawing/2014/main" id="{7BC9E910-9BEF-76BB-C243-D4AE7F5ED13A}"/>
                  </a:ext>
                </a:extLst>
              </p:cNvPr>
              <p:cNvSpPr/>
              <p:nvPr/>
            </p:nvSpPr>
            <p:spPr>
              <a:xfrm>
                <a:off x="5634713" y="3225276"/>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Oval 27">
                <a:extLst>
                  <a:ext uri="{FF2B5EF4-FFF2-40B4-BE49-F238E27FC236}">
                    <a16:creationId xmlns:a16="http://schemas.microsoft.com/office/drawing/2014/main" id="{F3C71895-215B-F1D7-FB64-9FAD1320382B}"/>
                  </a:ext>
                </a:extLst>
              </p:cNvPr>
              <p:cNvSpPr/>
              <p:nvPr/>
            </p:nvSpPr>
            <p:spPr>
              <a:xfrm>
                <a:off x="4164728" y="3225276"/>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9" name="Oval 28">
                <a:extLst>
                  <a:ext uri="{FF2B5EF4-FFF2-40B4-BE49-F238E27FC236}">
                    <a16:creationId xmlns:a16="http://schemas.microsoft.com/office/drawing/2014/main" id="{AC13BBF2-E04D-2925-4AC4-7E319FFED5F0}"/>
                  </a:ext>
                </a:extLst>
              </p:cNvPr>
              <p:cNvSpPr/>
              <p:nvPr/>
            </p:nvSpPr>
            <p:spPr>
              <a:xfrm>
                <a:off x="7104698" y="3225276"/>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cxnSp>
            <p:nvCxnSpPr>
              <p:cNvPr id="30" name="Straight Connector 29">
                <a:extLst>
                  <a:ext uri="{FF2B5EF4-FFF2-40B4-BE49-F238E27FC236}">
                    <a16:creationId xmlns:a16="http://schemas.microsoft.com/office/drawing/2014/main" id="{660C2378-1D73-933A-251D-C11D13DA7CE1}"/>
                  </a:ext>
                </a:extLst>
              </p:cNvPr>
              <p:cNvCxnSpPr>
                <a:cxnSpLocks/>
                <a:stCxn id="19" idx="0"/>
                <a:endCxn id="21" idx="2"/>
              </p:cNvCxnSpPr>
              <p:nvPr/>
            </p:nvCxnSpPr>
            <p:spPr>
              <a:xfrm flipH="1">
                <a:off x="4991160" y="3266748"/>
                <a:ext cx="1" cy="2692440"/>
              </a:xfrm>
              <a:prstGeom prst="line">
                <a:avLst/>
              </a:prstGeom>
              <a:noFill/>
              <a:ln w="6350" cap="flat" cmpd="sng" algn="ctr">
                <a:solidFill>
                  <a:srgbClr val="4472C4"/>
                </a:solidFill>
                <a:prstDash val="sysDash"/>
                <a:miter lim="800000"/>
              </a:ln>
              <a:effectLst/>
            </p:spPr>
          </p:cxnSp>
          <p:cxnSp>
            <p:nvCxnSpPr>
              <p:cNvPr id="31" name="Straight Connector 30">
                <a:extLst>
                  <a:ext uri="{FF2B5EF4-FFF2-40B4-BE49-F238E27FC236}">
                    <a16:creationId xmlns:a16="http://schemas.microsoft.com/office/drawing/2014/main" id="{44CFC7A4-63B6-FCAB-2857-7D30BEAB72FF}"/>
                  </a:ext>
                </a:extLst>
              </p:cNvPr>
              <p:cNvCxnSpPr>
                <a:cxnSpLocks/>
                <a:endCxn id="18" idx="3"/>
              </p:cNvCxnSpPr>
              <p:nvPr/>
            </p:nvCxnSpPr>
            <p:spPr>
              <a:xfrm>
                <a:off x="4268954" y="3894197"/>
                <a:ext cx="2927184" cy="0"/>
              </a:xfrm>
              <a:prstGeom prst="line">
                <a:avLst/>
              </a:prstGeom>
              <a:noFill/>
              <a:ln w="6350" cap="flat" cmpd="sng" algn="ctr">
                <a:solidFill>
                  <a:srgbClr val="4472C4"/>
                </a:solidFill>
                <a:prstDash val="sysDash"/>
                <a:miter lim="800000"/>
              </a:ln>
              <a:effectLst/>
            </p:spPr>
          </p:cxnSp>
          <p:cxnSp>
            <p:nvCxnSpPr>
              <p:cNvPr id="32" name="Straight Connector 31">
                <a:extLst>
                  <a:ext uri="{FF2B5EF4-FFF2-40B4-BE49-F238E27FC236}">
                    <a16:creationId xmlns:a16="http://schemas.microsoft.com/office/drawing/2014/main" id="{94250E25-29B8-2E2F-C0FA-97CF2ADD1331}"/>
                  </a:ext>
                </a:extLst>
              </p:cNvPr>
              <p:cNvCxnSpPr>
                <a:endCxn id="18" idx="2"/>
              </p:cNvCxnSpPr>
              <p:nvPr/>
            </p:nvCxnSpPr>
            <p:spPr>
              <a:xfrm>
                <a:off x="6408169" y="3261991"/>
                <a:ext cx="0" cy="1349653"/>
              </a:xfrm>
              <a:prstGeom prst="line">
                <a:avLst/>
              </a:prstGeom>
              <a:noFill/>
              <a:ln w="6350" cap="flat" cmpd="sng" algn="ctr">
                <a:solidFill>
                  <a:srgbClr val="4472C4"/>
                </a:solidFill>
                <a:prstDash val="sysDash"/>
                <a:miter lim="800000"/>
              </a:ln>
              <a:effectLst/>
            </p:spPr>
          </p:cxnSp>
          <p:cxnSp>
            <p:nvCxnSpPr>
              <p:cNvPr id="33" name="Straight Connector 32">
                <a:extLst>
                  <a:ext uri="{FF2B5EF4-FFF2-40B4-BE49-F238E27FC236}">
                    <a16:creationId xmlns:a16="http://schemas.microsoft.com/office/drawing/2014/main" id="{36E5F6DA-F49F-FF74-6EA4-C34D2C871624}"/>
                  </a:ext>
                </a:extLst>
              </p:cNvPr>
              <p:cNvCxnSpPr/>
              <p:nvPr/>
            </p:nvCxnSpPr>
            <p:spPr>
              <a:xfrm flipH="1">
                <a:off x="6280365" y="4600484"/>
                <a:ext cx="127803" cy="452965"/>
              </a:xfrm>
              <a:prstGeom prst="line">
                <a:avLst/>
              </a:prstGeom>
              <a:noFill/>
              <a:ln w="6350" cap="flat" cmpd="sng" algn="ctr">
                <a:solidFill>
                  <a:srgbClr val="4472C4"/>
                </a:solidFill>
                <a:prstDash val="sysDash"/>
                <a:miter lim="800000"/>
              </a:ln>
              <a:effectLst/>
            </p:spPr>
          </p:cxnSp>
          <p:cxnSp>
            <p:nvCxnSpPr>
              <p:cNvPr id="34" name="Straight Connector 33">
                <a:extLst>
                  <a:ext uri="{FF2B5EF4-FFF2-40B4-BE49-F238E27FC236}">
                    <a16:creationId xmlns:a16="http://schemas.microsoft.com/office/drawing/2014/main" id="{A3804D60-63DF-3C10-C344-85579FBB587C}"/>
                  </a:ext>
                </a:extLst>
              </p:cNvPr>
              <p:cNvCxnSpPr/>
              <p:nvPr/>
            </p:nvCxnSpPr>
            <p:spPr>
              <a:xfrm flipH="1">
                <a:off x="5751981" y="5041347"/>
                <a:ext cx="528383" cy="245784"/>
              </a:xfrm>
              <a:prstGeom prst="line">
                <a:avLst/>
              </a:prstGeom>
              <a:noFill/>
              <a:ln w="6350" cap="flat" cmpd="sng" algn="ctr">
                <a:solidFill>
                  <a:srgbClr val="4472C4"/>
                </a:solidFill>
                <a:prstDash val="sysDash"/>
                <a:miter lim="800000"/>
              </a:ln>
              <a:effectLst/>
            </p:spPr>
          </p:cxnSp>
          <p:cxnSp>
            <p:nvCxnSpPr>
              <p:cNvPr id="35" name="Straight Connector 34">
                <a:extLst>
                  <a:ext uri="{FF2B5EF4-FFF2-40B4-BE49-F238E27FC236}">
                    <a16:creationId xmlns:a16="http://schemas.microsoft.com/office/drawing/2014/main" id="{F14F3A96-5ACD-FAF3-553D-6AB42A118F46}"/>
                  </a:ext>
                </a:extLst>
              </p:cNvPr>
              <p:cNvCxnSpPr>
                <a:cxnSpLocks/>
              </p:cNvCxnSpPr>
              <p:nvPr/>
            </p:nvCxnSpPr>
            <p:spPr>
              <a:xfrm>
                <a:off x="6280364" y="5050589"/>
                <a:ext cx="198497" cy="224722"/>
              </a:xfrm>
              <a:prstGeom prst="line">
                <a:avLst/>
              </a:prstGeom>
              <a:noFill/>
              <a:ln w="6350" cap="flat" cmpd="sng" algn="ctr">
                <a:solidFill>
                  <a:srgbClr val="4472C4"/>
                </a:solidFill>
                <a:prstDash val="sysDash"/>
                <a:miter lim="800000"/>
              </a:ln>
              <a:effectLst/>
            </p:spPr>
          </p:cxnSp>
          <p:sp>
            <p:nvSpPr>
              <p:cNvPr id="36" name="Triangle 35">
                <a:extLst>
                  <a:ext uri="{FF2B5EF4-FFF2-40B4-BE49-F238E27FC236}">
                    <a16:creationId xmlns:a16="http://schemas.microsoft.com/office/drawing/2014/main" id="{1D5A6267-E765-B85B-F46A-B6E16E5A963C}"/>
                  </a:ext>
                </a:extLst>
              </p:cNvPr>
              <p:cNvSpPr/>
              <p:nvPr/>
            </p:nvSpPr>
            <p:spPr>
              <a:xfrm>
                <a:off x="5312937" y="3854747"/>
                <a:ext cx="91440" cy="91440"/>
              </a:xfrm>
              <a:prstGeom prst="triangl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7" name="Triangle 36">
                <a:extLst>
                  <a:ext uri="{FF2B5EF4-FFF2-40B4-BE49-F238E27FC236}">
                    <a16:creationId xmlns:a16="http://schemas.microsoft.com/office/drawing/2014/main" id="{D7A131DA-EE6D-F81E-E913-07F0F45E51A5}"/>
                  </a:ext>
                </a:extLst>
              </p:cNvPr>
              <p:cNvSpPr/>
              <p:nvPr/>
            </p:nvSpPr>
            <p:spPr>
              <a:xfrm>
                <a:off x="6028697" y="3845377"/>
                <a:ext cx="91440" cy="91440"/>
              </a:xfrm>
              <a:prstGeom prst="triangl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8" name="Triangle 37">
                <a:extLst>
                  <a:ext uri="{FF2B5EF4-FFF2-40B4-BE49-F238E27FC236}">
                    <a16:creationId xmlns:a16="http://schemas.microsoft.com/office/drawing/2014/main" id="{360912E2-D253-FB11-CA92-D6E5F1D384C9}"/>
                  </a:ext>
                </a:extLst>
              </p:cNvPr>
              <p:cNvSpPr/>
              <p:nvPr/>
            </p:nvSpPr>
            <p:spPr>
              <a:xfrm>
                <a:off x="5314284" y="5231846"/>
                <a:ext cx="91440" cy="91440"/>
              </a:xfrm>
              <a:prstGeom prst="triangl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 name="Triangle 38">
                <a:extLst>
                  <a:ext uri="{FF2B5EF4-FFF2-40B4-BE49-F238E27FC236}">
                    <a16:creationId xmlns:a16="http://schemas.microsoft.com/office/drawing/2014/main" id="{E2D5B1D7-4D72-5D1F-5CBA-5E856152A282}"/>
                  </a:ext>
                </a:extLst>
              </p:cNvPr>
              <p:cNvSpPr/>
              <p:nvPr/>
            </p:nvSpPr>
            <p:spPr>
              <a:xfrm>
                <a:off x="4944861" y="4214354"/>
                <a:ext cx="91440" cy="91440"/>
              </a:xfrm>
              <a:prstGeom prst="triangl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 name="Triangle 39">
                <a:extLst>
                  <a:ext uri="{FF2B5EF4-FFF2-40B4-BE49-F238E27FC236}">
                    <a16:creationId xmlns:a16="http://schemas.microsoft.com/office/drawing/2014/main" id="{F9F9F819-7F50-7E93-5D9B-84B9A6CA41FF}"/>
                  </a:ext>
                </a:extLst>
              </p:cNvPr>
              <p:cNvSpPr/>
              <p:nvPr/>
            </p:nvSpPr>
            <p:spPr>
              <a:xfrm>
                <a:off x="4947443" y="4959149"/>
                <a:ext cx="91440" cy="91440"/>
              </a:xfrm>
              <a:prstGeom prst="triangl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1" name="Triangle 40">
                <a:extLst>
                  <a:ext uri="{FF2B5EF4-FFF2-40B4-BE49-F238E27FC236}">
                    <a16:creationId xmlns:a16="http://schemas.microsoft.com/office/drawing/2014/main" id="{0F6D08D7-54F2-2339-8787-9F950B0A04E1}"/>
                  </a:ext>
                </a:extLst>
              </p:cNvPr>
              <p:cNvSpPr/>
              <p:nvPr/>
            </p:nvSpPr>
            <p:spPr>
              <a:xfrm>
                <a:off x="6356919" y="4181124"/>
                <a:ext cx="91440" cy="91440"/>
              </a:xfrm>
              <a:prstGeom prst="triangl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2" name="Triangle 41">
                <a:extLst>
                  <a:ext uri="{FF2B5EF4-FFF2-40B4-BE49-F238E27FC236}">
                    <a16:creationId xmlns:a16="http://schemas.microsoft.com/office/drawing/2014/main" id="{B8C7BC35-49BC-B6F1-195B-7214516D5F48}"/>
                  </a:ext>
                </a:extLst>
              </p:cNvPr>
              <p:cNvSpPr/>
              <p:nvPr/>
            </p:nvSpPr>
            <p:spPr>
              <a:xfrm>
                <a:off x="6283056" y="4762813"/>
                <a:ext cx="91440" cy="91440"/>
              </a:xfrm>
              <a:prstGeom prst="triangl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3" name="Triangle 42">
                <a:extLst>
                  <a:ext uri="{FF2B5EF4-FFF2-40B4-BE49-F238E27FC236}">
                    <a16:creationId xmlns:a16="http://schemas.microsoft.com/office/drawing/2014/main" id="{231D80DA-7194-6934-FEF9-035D6FE4E71F}"/>
                  </a:ext>
                </a:extLst>
              </p:cNvPr>
              <p:cNvSpPr/>
              <p:nvPr/>
            </p:nvSpPr>
            <p:spPr>
              <a:xfrm>
                <a:off x="5977405" y="5078674"/>
                <a:ext cx="91440" cy="91440"/>
              </a:xfrm>
              <a:prstGeom prst="triangl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cxnSp>
            <p:nvCxnSpPr>
              <p:cNvPr id="44" name="Straight Connector 43">
                <a:extLst>
                  <a:ext uri="{FF2B5EF4-FFF2-40B4-BE49-F238E27FC236}">
                    <a16:creationId xmlns:a16="http://schemas.microsoft.com/office/drawing/2014/main" id="{C75F8A28-71A8-2E87-2004-CB5DD729DBDC}"/>
                  </a:ext>
                </a:extLst>
              </p:cNvPr>
              <p:cNvCxnSpPr>
                <a:cxnSpLocks/>
                <a:endCxn id="21" idx="3"/>
              </p:cNvCxnSpPr>
              <p:nvPr/>
            </p:nvCxnSpPr>
            <p:spPr>
              <a:xfrm>
                <a:off x="4246860" y="5285190"/>
                <a:ext cx="1479292" cy="1550"/>
              </a:xfrm>
              <a:prstGeom prst="line">
                <a:avLst/>
              </a:prstGeom>
              <a:noFill/>
              <a:ln w="6350" cap="flat" cmpd="sng" algn="ctr">
                <a:solidFill>
                  <a:srgbClr val="4472C4"/>
                </a:solidFill>
                <a:prstDash val="sysDash"/>
                <a:miter lim="800000"/>
              </a:ln>
              <a:effectLst/>
            </p:spPr>
          </p:cxnSp>
          <p:sp>
            <p:nvSpPr>
              <p:cNvPr id="45" name="Diamond 44">
                <a:extLst>
                  <a:ext uri="{FF2B5EF4-FFF2-40B4-BE49-F238E27FC236}">
                    <a16:creationId xmlns:a16="http://schemas.microsoft.com/office/drawing/2014/main" id="{C592DDF9-3F78-B9DC-78EE-459CBFD64708}"/>
                  </a:ext>
                </a:extLst>
              </p:cNvPr>
              <p:cNvSpPr/>
              <p:nvPr/>
            </p:nvSpPr>
            <p:spPr>
              <a:xfrm>
                <a:off x="5312357" y="4196893"/>
                <a:ext cx="91440" cy="91440"/>
              </a:xfrm>
              <a:prstGeom prst="diamond">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6" name="Diamond 45">
                <a:extLst>
                  <a:ext uri="{FF2B5EF4-FFF2-40B4-BE49-F238E27FC236}">
                    <a16:creationId xmlns:a16="http://schemas.microsoft.com/office/drawing/2014/main" id="{34446DBB-BC6B-8B6F-DBC3-86706E18E377}"/>
                  </a:ext>
                </a:extLst>
              </p:cNvPr>
              <p:cNvSpPr/>
              <p:nvPr/>
            </p:nvSpPr>
            <p:spPr>
              <a:xfrm>
                <a:off x="5982977" y="4196893"/>
                <a:ext cx="91440" cy="91440"/>
              </a:xfrm>
              <a:prstGeom prst="diamond">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7" name="Diamond 46">
                <a:extLst>
                  <a:ext uri="{FF2B5EF4-FFF2-40B4-BE49-F238E27FC236}">
                    <a16:creationId xmlns:a16="http://schemas.microsoft.com/office/drawing/2014/main" id="{0AFBA96E-A30C-60DC-2513-9343683CD4FE}"/>
                  </a:ext>
                </a:extLst>
              </p:cNvPr>
              <p:cNvSpPr/>
              <p:nvPr/>
            </p:nvSpPr>
            <p:spPr>
              <a:xfrm>
                <a:off x="5337434" y="4881726"/>
                <a:ext cx="91440" cy="91440"/>
              </a:xfrm>
              <a:prstGeom prst="diamond">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8" name="Diamond 47">
                <a:extLst>
                  <a:ext uri="{FF2B5EF4-FFF2-40B4-BE49-F238E27FC236}">
                    <a16:creationId xmlns:a16="http://schemas.microsoft.com/office/drawing/2014/main" id="{B68E52B4-75B1-65FA-4029-CD81FB3256AE}"/>
                  </a:ext>
                </a:extLst>
              </p:cNvPr>
              <p:cNvSpPr/>
              <p:nvPr/>
            </p:nvSpPr>
            <p:spPr>
              <a:xfrm>
                <a:off x="6008054" y="4881726"/>
                <a:ext cx="91440" cy="91440"/>
              </a:xfrm>
              <a:prstGeom prst="diamond">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7" name="TextBox 6">
              <a:extLst>
                <a:ext uri="{FF2B5EF4-FFF2-40B4-BE49-F238E27FC236}">
                  <a16:creationId xmlns:a16="http://schemas.microsoft.com/office/drawing/2014/main" id="{A90419AC-11DC-F089-4E8A-52226C8D696E}"/>
                </a:ext>
              </a:extLst>
            </p:cNvPr>
            <p:cNvSpPr txBox="1"/>
            <p:nvPr/>
          </p:nvSpPr>
          <p:spPr>
            <a:xfrm>
              <a:off x="435676" y="2463344"/>
              <a:ext cx="301686" cy="369332"/>
            </a:xfrm>
            <a:prstGeom prst="rect">
              <a:avLst/>
            </a:prstGeom>
            <a:noFill/>
          </p:spPr>
          <p:txBody>
            <a:bodyPr wrap="none" rtlCol="0">
              <a:spAutoFit/>
            </a:bodyPr>
            <a:lstStyle/>
            <a:p>
              <a:pPr defTabSz="914400"/>
              <a:r>
                <a:rPr lang="en-US" dirty="0">
                  <a:solidFill>
                    <a:prstClr val="black"/>
                  </a:solidFill>
                  <a:latin typeface="Calibri" panose="020F0502020204030204"/>
                </a:rPr>
                <a:t>8</a:t>
              </a:r>
            </a:p>
          </p:txBody>
        </p:sp>
        <p:sp>
          <p:nvSpPr>
            <p:cNvPr id="8" name="TextBox 7">
              <a:extLst>
                <a:ext uri="{FF2B5EF4-FFF2-40B4-BE49-F238E27FC236}">
                  <a16:creationId xmlns:a16="http://schemas.microsoft.com/office/drawing/2014/main" id="{BE2C1EA3-BB81-2A12-F35B-4ED3733C8A4E}"/>
                </a:ext>
              </a:extLst>
            </p:cNvPr>
            <p:cNvSpPr txBox="1"/>
            <p:nvPr/>
          </p:nvSpPr>
          <p:spPr>
            <a:xfrm>
              <a:off x="2337260" y="2450113"/>
              <a:ext cx="301686" cy="369332"/>
            </a:xfrm>
            <a:prstGeom prst="rect">
              <a:avLst/>
            </a:prstGeom>
            <a:noFill/>
          </p:spPr>
          <p:txBody>
            <a:bodyPr wrap="none" rtlCol="0">
              <a:spAutoFit/>
            </a:bodyPr>
            <a:lstStyle/>
            <a:p>
              <a:pPr defTabSz="914400"/>
              <a:r>
                <a:rPr lang="en-US" dirty="0">
                  <a:solidFill>
                    <a:prstClr val="black"/>
                  </a:solidFill>
                  <a:latin typeface="Calibri" panose="020F0502020204030204"/>
                </a:rPr>
                <a:t>5</a:t>
              </a:r>
            </a:p>
          </p:txBody>
        </p:sp>
        <p:sp>
          <p:nvSpPr>
            <p:cNvPr id="9" name="TextBox 8">
              <a:extLst>
                <a:ext uri="{FF2B5EF4-FFF2-40B4-BE49-F238E27FC236}">
                  <a16:creationId xmlns:a16="http://schemas.microsoft.com/office/drawing/2014/main" id="{7F459980-41E2-260B-37FF-B62DE1561117}"/>
                </a:ext>
              </a:extLst>
            </p:cNvPr>
            <p:cNvSpPr txBox="1"/>
            <p:nvPr/>
          </p:nvSpPr>
          <p:spPr>
            <a:xfrm>
              <a:off x="3862463" y="2437344"/>
              <a:ext cx="301686" cy="369332"/>
            </a:xfrm>
            <a:prstGeom prst="rect">
              <a:avLst/>
            </a:prstGeom>
            <a:noFill/>
          </p:spPr>
          <p:txBody>
            <a:bodyPr wrap="none" rtlCol="0">
              <a:spAutoFit/>
            </a:bodyPr>
            <a:lstStyle/>
            <a:p>
              <a:pPr defTabSz="914400"/>
              <a:r>
                <a:rPr lang="en-US" dirty="0">
                  <a:solidFill>
                    <a:prstClr val="black"/>
                  </a:solidFill>
                  <a:latin typeface="Calibri" panose="020F0502020204030204"/>
                </a:rPr>
                <a:t>6</a:t>
              </a:r>
            </a:p>
          </p:txBody>
        </p:sp>
        <p:sp>
          <p:nvSpPr>
            <p:cNvPr id="10" name="TextBox 9">
              <a:extLst>
                <a:ext uri="{FF2B5EF4-FFF2-40B4-BE49-F238E27FC236}">
                  <a16:creationId xmlns:a16="http://schemas.microsoft.com/office/drawing/2014/main" id="{7D936E71-BFE0-A1E0-0CB6-F5A006967E21}"/>
                </a:ext>
              </a:extLst>
            </p:cNvPr>
            <p:cNvSpPr txBox="1"/>
            <p:nvPr/>
          </p:nvSpPr>
          <p:spPr>
            <a:xfrm>
              <a:off x="435676" y="4239559"/>
              <a:ext cx="301686" cy="369332"/>
            </a:xfrm>
            <a:prstGeom prst="rect">
              <a:avLst/>
            </a:prstGeom>
            <a:noFill/>
          </p:spPr>
          <p:txBody>
            <a:bodyPr wrap="none" rtlCol="0">
              <a:spAutoFit/>
            </a:bodyPr>
            <a:lstStyle/>
            <a:p>
              <a:pPr defTabSz="914400"/>
              <a:r>
                <a:rPr lang="en-US" dirty="0">
                  <a:solidFill>
                    <a:prstClr val="black"/>
                  </a:solidFill>
                  <a:latin typeface="Calibri" panose="020F0502020204030204"/>
                </a:rPr>
                <a:t>1</a:t>
              </a:r>
            </a:p>
          </p:txBody>
        </p:sp>
        <p:sp>
          <p:nvSpPr>
            <p:cNvPr id="11" name="TextBox 10">
              <a:extLst>
                <a:ext uri="{FF2B5EF4-FFF2-40B4-BE49-F238E27FC236}">
                  <a16:creationId xmlns:a16="http://schemas.microsoft.com/office/drawing/2014/main" id="{ACECA1B0-E65C-6617-67C3-D93BA9F8A108}"/>
                </a:ext>
              </a:extLst>
            </p:cNvPr>
            <p:cNvSpPr txBox="1"/>
            <p:nvPr/>
          </p:nvSpPr>
          <p:spPr>
            <a:xfrm>
              <a:off x="2337260" y="4239559"/>
              <a:ext cx="301686" cy="369332"/>
            </a:xfrm>
            <a:prstGeom prst="rect">
              <a:avLst/>
            </a:prstGeom>
            <a:noFill/>
          </p:spPr>
          <p:txBody>
            <a:bodyPr wrap="none" rtlCol="0">
              <a:spAutoFit/>
            </a:bodyPr>
            <a:lstStyle/>
            <a:p>
              <a:pPr defTabSz="914400"/>
              <a:r>
                <a:rPr lang="en-US" dirty="0">
                  <a:solidFill>
                    <a:prstClr val="black"/>
                  </a:solidFill>
                  <a:latin typeface="Calibri" panose="020F0502020204030204"/>
                </a:rPr>
                <a:t>2</a:t>
              </a:r>
            </a:p>
          </p:txBody>
        </p:sp>
        <p:sp>
          <p:nvSpPr>
            <p:cNvPr id="12" name="TextBox 11">
              <a:extLst>
                <a:ext uri="{FF2B5EF4-FFF2-40B4-BE49-F238E27FC236}">
                  <a16:creationId xmlns:a16="http://schemas.microsoft.com/office/drawing/2014/main" id="{DA9F1584-294A-23B2-A017-E04D32495C35}"/>
                </a:ext>
              </a:extLst>
            </p:cNvPr>
            <p:cNvSpPr txBox="1"/>
            <p:nvPr/>
          </p:nvSpPr>
          <p:spPr>
            <a:xfrm>
              <a:off x="3862463" y="4239559"/>
              <a:ext cx="301686" cy="369332"/>
            </a:xfrm>
            <a:prstGeom prst="rect">
              <a:avLst/>
            </a:prstGeom>
            <a:noFill/>
          </p:spPr>
          <p:txBody>
            <a:bodyPr wrap="none" rtlCol="0">
              <a:spAutoFit/>
            </a:bodyPr>
            <a:lstStyle/>
            <a:p>
              <a:pPr defTabSz="914400"/>
              <a:r>
                <a:rPr lang="en-US" dirty="0">
                  <a:solidFill>
                    <a:prstClr val="black"/>
                  </a:solidFill>
                  <a:latin typeface="Calibri" panose="020F0502020204030204"/>
                </a:rPr>
                <a:t>3</a:t>
              </a:r>
            </a:p>
          </p:txBody>
        </p:sp>
        <p:sp>
          <p:nvSpPr>
            <p:cNvPr id="15" name="TextBox 14">
              <a:extLst>
                <a:ext uri="{FF2B5EF4-FFF2-40B4-BE49-F238E27FC236}">
                  <a16:creationId xmlns:a16="http://schemas.microsoft.com/office/drawing/2014/main" id="{79CBEA81-AD1E-465B-EE43-2EBC0F0BEE0B}"/>
                </a:ext>
              </a:extLst>
            </p:cNvPr>
            <p:cNvSpPr txBox="1"/>
            <p:nvPr/>
          </p:nvSpPr>
          <p:spPr>
            <a:xfrm>
              <a:off x="435676" y="5698855"/>
              <a:ext cx="301686" cy="369332"/>
            </a:xfrm>
            <a:prstGeom prst="rect">
              <a:avLst/>
            </a:prstGeom>
            <a:noFill/>
          </p:spPr>
          <p:txBody>
            <a:bodyPr wrap="none" rtlCol="0">
              <a:spAutoFit/>
            </a:bodyPr>
            <a:lstStyle/>
            <a:p>
              <a:pPr defTabSz="914400"/>
              <a:r>
                <a:rPr lang="en-US" dirty="0">
                  <a:solidFill>
                    <a:prstClr val="black"/>
                  </a:solidFill>
                  <a:latin typeface="Calibri" panose="020F0502020204030204"/>
                </a:rPr>
                <a:t>7</a:t>
              </a:r>
            </a:p>
          </p:txBody>
        </p:sp>
        <p:sp>
          <p:nvSpPr>
            <p:cNvPr id="16" name="TextBox 15">
              <a:extLst>
                <a:ext uri="{FF2B5EF4-FFF2-40B4-BE49-F238E27FC236}">
                  <a16:creationId xmlns:a16="http://schemas.microsoft.com/office/drawing/2014/main" id="{F3B4DD40-05DF-AABA-3BFD-F55C959D4465}"/>
                </a:ext>
              </a:extLst>
            </p:cNvPr>
            <p:cNvSpPr txBox="1"/>
            <p:nvPr/>
          </p:nvSpPr>
          <p:spPr>
            <a:xfrm>
              <a:off x="2337260" y="5685624"/>
              <a:ext cx="301686" cy="369332"/>
            </a:xfrm>
            <a:prstGeom prst="rect">
              <a:avLst/>
            </a:prstGeom>
            <a:noFill/>
          </p:spPr>
          <p:txBody>
            <a:bodyPr wrap="none" rtlCol="0">
              <a:spAutoFit/>
            </a:bodyPr>
            <a:lstStyle/>
            <a:p>
              <a:pPr defTabSz="914400"/>
              <a:r>
                <a:rPr lang="en-US" dirty="0">
                  <a:solidFill>
                    <a:prstClr val="black"/>
                  </a:solidFill>
                  <a:latin typeface="Calibri" panose="020F0502020204030204"/>
                </a:rPr>
                <a:t>4</a:t>
              </a:r>
            </a:p>
          </p:txBody>
        </p:sp>
      </p:grpSp>
      <p:sp>
        <p:nvSpPr>
          <p:cNvPr id="49" name="TextBox 48">
            <a:extLst>
              <a:ext uri="{FF2B5EF4-FFF2-40B4-BE49-F238E27FC236}">
                <a16:creationId xmlns:a16="http://schemas.microsoft.com/office/drawing/2014/main" id="{32EDC7E7-5E33-A97D-50B5-E6D94663E44F}"/>
              </a:ext>
            </a:extLst>
          </p:cNvPr>
          <p:cNvSpPr txBox="1"/>
          <p:nvPr/>
        </p:nvSpPr>
        <p:spPr>
          <a:xfrm>
            <a:off x="7699151" y="6514678"/>
            <a:ext cx="2879314" cy="369332"/>
          </a:xfrm>
          <a:prstGeom prst="rect">
            <a:avLst/>
          </a:prstGeom>
          <a:noFill/>
        </p:spPr>
        <p:txBody>
          <a:bodyPr wrap="none" rtlCol="0">
            <a:spAutoFit/>
          </a:bodyPr>
          <a:lstStyle/>
          <a:p>
            <a:r>
              <a:rPr lang="en-US" dirty="0"/>
              <a:t>Sample patch of elements</a:t>
            </a:r>
          </a:p>
        </p:txBody>
      </p:sp>
      <p:sp>
        <p:nvSpPr>
          <p:cNvPr id="50" name="TextBox 49">
            <a:extLst>
              <a:ext uri="{FF2B5EF4-FFF2-40B4-BE49-F238E27FC236}">
                <a16:creationId xmlns:a16="http://schemas.microsoft.com/office/drawing/2014/main" id="{E4DF9926-EDDC-AEF1-5C49-3BAF016CEB6F}"/>
              </a:ext>
            </a:extLst>
          </p:cNvPr>
          <p:cNvSpPr txBox="1"/>
          <p:nvPr/>
        </p:nvSpPr>
        <p:spPr>
          <a:xfrm>
            <a:off x="827482" y="4265698"/>
            <a:ext cx="3820300" cy="923330"/>
          </a:xfrm>
          <a:prstGeom prst="rect">
            <a:avLst/>
          </a:prstGeom>
          <a:noFill/>
        </p:spPr>
        <p:txBody>
          <a:bodyPr wrap="square" rtlCol="0">
            <a:spAutoFit/>
          </a:bodyPr>
          <a:lstStyle/>
          <a:p>
            <a:r>
              <a:rPr lang="en-US" dirty="0"/>
              <a:t>Any value of the DOF within the element can be computed based on: </a:t>
            </a:r>
          </a:p>
        </p:txBody>
      </p:sp>
      <p:pic>
        <p:nvPicPr>
          <p:cNvPr id="51" name="Picture 50">
            <a:extLst>
              <a:ext uri="{FF2B5EF4-FFF2-40B4-BE49-F238E27FC236}">
                <a16:creationId xmlns:a16="http://schemas.microsoft.com/office/drawing/2014/main" id="{8101B65D-BD04-39F3-6B38-1577ED3318C1}"/>
              </a:ext>
            </a:extLst>
          </p:cNvPr>
          <p:cNvPicPr>
            <a:picLocks noChangeAspect="1"/>
          </p:cNvPicPr>
          <p:nvPr/>
        </p:nvPicPr>
        <p:blipFill>
          <a:blip r:embed="rId2"/>
          <a:stretch>
            <a:fillRect/>
          </a:stretch>
        </p:blipFill>
        <p:spPr>
          <a:xfrm>
            <a:off x="827482" y="5500948"/>
            <a:ext cx="1955800" cy="596900"/>
          </a:xfrm>
          <a:prstGeom prst="rect">
            <a:avLst/>
          </a:prstGeom>
        </p:spPr>
      </p:pic>
    </p:spTree>
    <p:extLst>
      <p:ext uri="{BB962C8B-B14F-4D97-AF65-F5344CB8AC3E}">
        <p14:creationId xmlns:p14="http://schemas.microsoft.com/office/powerpoint/2010/main" val="2183480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33F09FE0-79DB-7A02-A240-307744FEF2A1}"/>
              </a:ext>
            </a:extLst>
          </p:cNvPr>
          <p:cNvSpPr>
            <a:spLocks noGrp="1"/>
          </p:cNvSpPr>
          <p:nvPr>
            <p:ph sz="quarter" idx="11"/>
          </p:nvPr>
        </p:nvSpPr>
        <p:spPr/>
        <p:txBody>
          <a:bodyPr/>
          <a:lstStyle/>
          <a:p>
            <a:pPr marL="342900" indent="-342900">
              <a:buFont typeface="Arial" panose="020B0604020202020204" pitchFamily="34" charset="0"/>
              <a:buChar char="•"/>
            </a:pPr>
            <a:r>
              <a:rPr lang="en-US" dirty="0"/>
              <a:t>All primitives are collocated at the vertices of the elements with equal-order interpolation</a:t>
            </a:r>
          </a:p>
          <a:p>
            <a:pPr marL="342900" indent="-342900">
              <a:buFont typeface="Arial" panose="020B0604020202020204" pitchFamily="34" charset="0"/>
              <a:buChar char="•"/>
            </a:pPr>
            <a:r>
              <a:rPr lang="en-US" dirty="0"/>
              <a:t>A dual mesh is constructed to obtain flux and volume quadrature locations</a:t>
            </a:r>
          </a:p>
          <a:p>
            <a:pPr marL="342900" indent="-342900">
              <a:buFont typeface="Arial" panose="020B0604020202020204" pitchFamily="34" charset="0"/>
              <a:buChar char="•"/>
            </a:pPr>
            <a:r>
              <a:rPr lang="en-US" dirty="0"/>
              <a:t>Classic two-state, “L” and “R” approach provides spatially second-order accuracy</a:t>
            </a:r>
          </a:p>
          <a:p>
            <a:pPr marL="342900" indent="-342900">
              <a:buFont typeface="Arial" panose="020B0604020202020204" pitchFamily="34" charset="0"/>
              <a:buChar char="•"/>
            </a:pPr>
            <a:r>
              <a:rPr lang="en-US" dirty="0"/>
              <a:t>Iterate </a:t>
            </a:r>
            <a:r>
              <a:rPr lang="en-US" b="1" i="1" dirty="0"/>
              <a:t>Nodes</a:t>
            </a:r>
            <a:r>
              <a:rPr lang="en-US" dirty="0"/>
              <a:t> for volume-based contributions</a:t>
            </a:r>
          </a:p>
          <a:p>
            <a:pPr marL="342900" indent="-342900">
              <a:buFont typeface="Arial" panose="020B0604020202020204" pitchFamily="34" charset="0"/>
              <a:buChar char="•"/>
            </a:pPr>
            <a:r>
              <a:rPr lang="en-US" dirty="0"/>
              <a:t>Iterate </a:t>
            </a:r>
            <a:r>
              <a:rPr lang="en-US" b="1" i="1" dirty="0"/>
              <a:t>Edges</a:t>
            </a:r>
            <a:r>
              <a:rPr lang="en-US" dirty="0"/>
              <a:t> for surface-based contributions</a:t>
            </a:r>
          </a:p>
          <a:p>
            <a:endParaRPr lang="en-US" dirty="0"/>
          </a:p>
        </p:txBody>
      </p:sp>
      <p:sp>
        <p:nvSpPr>
          <p:cNvPr id="2" name="Title 1">
            <a:extLst>
              <a:ext uri="{FF2B5EF4-FFF2-40B4-BE49-F238E27FC236}">
                <a16:creationId xmlns:a16="http://schemas.microsoft.com/office/drawing/2014/main" id="{E21B7A96-6135-6901-ECCD-B0702792275B}"/>
              </a:ext>
            </a:extLst>
          </p:cNvPr>
          <p:cNvSpPr>
            <a:spLocks noGrp="1"/>
          </p:cNvSpPr>
          <p:nvPr>
            <p:ph type="title"/>
          </p:nvPr>
        </p:nvSpPr>
        <p:spPr/>
        <p:txBody>
          <a:bodyPr/>
          <a:lstStyle/>
          <a:p>
            <a:r>
              <a:rPr lang="en-US" dirty="0"/>
              <a:t>The Control Volume for EBVC is Defined by the </a:t>
            </a:r>
            <a:r>
              <a:rPr lang="en-US" i="1" dirty="0"/>
              <a:t>Dual-Volume</a:t>
            </a:r>
          </a:p>
        </p:txBody>
      </p:sp>
      <p:sp>
        <p:nvSpPr>
          <p:cNvPr id="3" name="Slide Number Placeholder 2">
            <a:extLst>
              <a:ext uri="{FF2B5EF4-FFF2-40B4-BE49-F238E27FC236}">
                <a16:creationId xmlns:a16="http://schemas.microsoft.com/office/drawing/2014/main" id="{023E9188-8573-06B3-AC2F-770E073D19A0}"/>
              </a:ext>
            </a:extLst>
          </p:cNvPr>
          <p:cNvSpPr>
            <a:spLocks noGrp="1"/>
          </p:cNvSpPr>
          <p:nvPr>
            <p:ph type="sldNum" sz="quarter" idx="10"/>
          </p:nvPr>
        </p:nvSpPr>
        <p:spPr/>
        <p:txBody>
          <a:bodyPr/>
          <a:lstStyle/>
          <a:p>
            <a:fld id="{4FAB73BC-B049-4115-A692-8D63A059BFB8}" type="slidenum">
              <a:rPr lang="en-US" smtClean="0"/>
              <a:pPr/>
              <a:t>13</a:t>
            </a:fld>
            <a:endParaRPr lang="en-US" dirty="0"/>
          </a:p>
        </p:txBody>
      </p:sp>
      <p:sp>
        <p:nvSpPr>
          <p:cNvPr id="31" name="Rectangle 30">
            <a:extLst>
              <a:ext uri="{FF2B5EF4-FFF2-40B4-BE49-F238E27FC236}">
                <a16:creationId xmlns:a16="http://schemas.microsoft.com/office/drawing/2014/main" id="{DA3B4D37-1794-7B74-75CC-96CF80A14428}"/>
              </a:ext>
            </a:extLst>
          </p:cNvPr>
          <p:cNvSpPr/>
          <p:nvPr/>
        </p:nvSpPr>
        <p:spPr>
          <a:xfrm>
            <a:off x="1704171" y="6459118"/>
            <a:ext cx="2528256" cy="369332"/>
          </a:xfrm>
          <a:prstGeom prst="rect">
            <a:avLst/>
          </a:prstGeom>
        </p:spPr>
        <p:txBody>
          <a:bodyPr wrap="none">
            <a:spAutoFit/>
          </a:bodyPr>
          <a:lstStyle/>
          <a:p>
            <a:r>
              <a:rPr lang="en-US" dirty="0">
                <a:ea typeface="Open Sans" panose="020B0606030504020204" pitchFamily="34" charset="0"/>
                <a:cs typeface="Open Sans" panose="020B0606030504020204" pitchFamily="34" charset="0"/>
              </a:rPr>
              <a:t>Dual-volume definition</a:t>
            </a:r>
          </a:p>
        </p:txBody>
      </p:sp>
      <p:sp>
        <p:nvSpPr>
          <p:cNvPr id="32" name="Rectangle 31">
            <a:extLst>
              <a:ext uri="{FF2B5EF4-FFF2-40B4-BE49-F238E27FC236}">
                <a16:creationId xmlns:a16="http://schemas.microsoft.com/office/drawing/2014/main" id="{28C3DE66-F62D-9817-3223-963666900B1B}"/>
              </a:ext>
            </a:extLst>
          </p:cNvPr>
          <p:cNvSpPr/>
          <p:nvPr/>
        </p:nvSpPr>
        <p:spPr>
          <a:xfrm>
            <a:off x="6293399" y="6459118"/>
            <a:ext cx="2183611" cy="369332"/>
          </a:xfrm>
          <a:prstGeom prst="rect">
            <a:avLst/>
          </a:prstGeom>
        </p:spPr>
        <p:txBody>
          <a:bodyPr wrap="none">
            <a:spAutoFit/>
          </a:bodyPr>
          <a:lstStyle/>
          <a:p>
            <a:r>
              <a:rPr lang="en-US" dirty="0">
                <a:ea typeface="Open Sans" panose="020B0606030504020204" pitchFamily="34" charset="0"/>
                <a:cs typeface="Open Sans" panose="020B0606030504020204" pitchFamily="34" charset="0"/>
              </a:rPr>
              <a:t>Edge-based stencil</a:t>
            </a:r>
          </a:p>
        </p:txBody>
      </p:sp>
      <p:cxnSp>
        <p:nvCxnSpPr>
          <p:cNvPr id="35" name="Straight Connector 34">
            <a:extLst>
              <a:ext uri="{FF2B5EF4-FFF2-40B4-BE49-F238E27FC236}">
                <a16:creationId xmlns:a16="http://schemas.microsoft.com/office/drawing/2014/main" id="{7FD1BDCB-5EC9-C88B-7444-787221F87ADE}"/>
              </a:ext>
            </a:extLst>
          </p:cNvPr>
          <p:cNvCxnSpPr>
            <a:cxnSpLocks/>
            <a:stCxn id="41" idx="3"/>
            <a:endCxn id="38" idx="3"/>
          </p:cNvCxnSpPr>
          <p:nvPr/>
        </p:nvCxnSpPr>
        <p:spPr>
          <a:xfrm flipV="1">
            <a:off x="3249519" y="5170680"/>
            <a:ext cx="1446623" cy="12831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4928432C-93E7-7D8C-8BA8-DB43C1A17E46}"/>
              </a:ext>
            </a:extLst>
          </p:cNvPr>
          <p:cNvSpPr/>
          <p:nvPr/>
        </p:nvSpPr>
        <p:spPr>
          <a:xfrm>
            <a:off x="3290815" y="3721293"/>
            <a:ext cx="1469985" cy="13448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AA8058B9-62FA-E721-3AF9-94164F6764D7}"/>
              </a:ext>
            </a:extLst>
          </p:cNvPr>
          <p:cNvSpPr/>
          <p:nvPr/>
        </p:nvSpPr>
        <p:spPr>
          <a:xfrm>
            <a:off x="1820830" y="3721293"/>
            <a:ext cx="1469985" cy="13448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70C218A7-7AA7-A8E9-044C-6AA563B80D40}"/>
              </a:ext>
            </a:extLst>
          </p:cNvPr>
          <p:cNvSpPr/>
          <p:nvPr/>
        </p:nvSpPr>
        <p:spPr>
          <a:xfrm>
            <a:off x="4669360" y="5014036"/>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8485B450-B65C-724C-99C2-CF2A3360F1AD}"/>
              </a:ext>
            </a:extLst>
          </p:cNvPr>
          <p:cNvSpPr/>
          <p:nvPr/>
        </p:nvSpPr>
        <p:spPr>
          <a:xfrm>
            <a:off x="1820829" y="5068837"/>
            <a:ext cx="1469985" cy="13448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59EF915B-B568-E612-2753-42355A0F54E9}"/>
              </a:ext>
            </a:extLst>
          </p:cNvPr>
          <p:cNvSpPr/>
          <p:nvPr/>
        </p:nvSpPr>
        <p:spPr>
          <a:xfrm>
            <a:off x="1729389" y="5014036"/>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050CD18D-7BDC-C266-9589-D54D64F41381}"/>
              </a:ext>
            </a:extLst>
          </p:cNvPr>
          <p:cNvSpPr/>
          <p:nvPr/>
        </p:nvSpPr>
        <p:spPr>
          <a:xfrm>
            <a:off x="3222737" y="6297218"/>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8F50E78D-FE03-289D-3F58-EBD6A3B7F9BF}"/>
              </a:ext>
            </a:extLst>
          </p:cNvPr>
          <p:cNvSpPr/>
          <p:nvPr/>
        </p:nvSpPr>
        <p:spPr>
          <a:xfrm>
            <a:off x="1752751" y="6297218"/>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ADF76C9C-28BD-5830-8FC3-83BADCF1B79E}"/>
              </a:ext>
            </a:extLst>
          </p:cNvPr>
          <p:cNvSpPr/>
          <p:nvPr/>
        </p:nvSpPr>
        <p:spPr>
          <a:xfrm>
            <a:off x="3199375" y="5014036"/>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412506-B729-98E0-56A8-2DFBAD77BED2}"/>
              </a:ext>
            </a:extLst>
          </p:cNvPr>
          <p:cNvSpPr/>
          <p:nvPr/>
        </p:nvSpPr>
        <p:spPr>
          <a:xfrm>
            <a:off x="3199375" y="3679821"/>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85628C79-42F6-6F9B-5FFA-9CD38FA42D91}"/>
              </a:ext>
            </a:extLst>
          </p:cNvPr>
          <p:cNvSpPr/>
          <p:nvPr/>
        </p:nvSpPr>
        <p:spPr>
          <a:xfrm>
            <a:off x="1729390" y="3679821"/>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BAD875BE-8724-B358-6438-E72D50BD087F}"/>
              </a:ext>
            </a:extLst>
          </p:cNvPr>
          <p:cNvSpPr/>
          <p:nvPr/>
        </p:nvSpPr>
        <p:spPr>
          <a:xfrm>
            <a:off x="4669360" y="3679821"/>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Connector 46">
            <a:extLst>
              <a:ext uri="{FF2B5EF4-FFF2-40B4-BE49-F238E27FC236}">
                <a16:creationId xmlns:a16="http://schemas.microsoft.com/office/drawing/2014/main" id="{2B632551-4690-7C7F-A577-A334C04D1432}"/>
              </a:ext>
            </a:extLst>
          </p:cNvPr>
          <p:cNvCxnSpPr>
            <a:cxnSpLocks/>
            <a:stCxn id="37" idx="0"/>
          </p:cNvCxnSpPr>
          <p:nvPr/>
        </p:nvCxnSpPr>
        <p:spPr>
          <a:xfrm>
            <a:off x="2555823" y="3721293"/>
            <a:ext cx="2002" cy="63164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AEF1FFE6-FDCC-13ED-29AF-3B9EC8B80FD4}"/>
              </a:ext>
            </a:extLst>
          </p:cNvPr>
          <p:cNvCxnSpPr/>
          <p:nvPr/>
        </p:nvCxnSpPr>
        <p:spPr>
          <a:xfrm flipV="1">
            <a:off x="1833616" y="4345642"/>
            <a:ext cx="724209" cy="31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9A578021-6341-E855-6B71-2DD0ECDA207F}"/>
              </a:ext>
            </a:extLst>
          </p:cNvPr>
          <p:cNvCxnSpPr>
            <a:cxnSpLocks/>
            <a:endCxn id="36" idx="2"/>
          </p:cNvCxnSpPr>
          <p:nvPr/>
        </p:nvCxnSpPr>
        <p:spPr>
          <a:xfrm>
            <a:off x="3972831" y="3716536"/>
            <a:ext cx="0" cy="1349653"/>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FFB08F8-7340-2F2F-4797-368D8DD4026F}"/>
              </a:ext>
            </a:extLst>
          </p:cNvPr>
          <p:cNvCxnSpPr/>
          <p:nvPr/>
        </p:nvCxnSpPr>
        <p:spPr>
          <a:xfrm flipH="1">
            <a:off x="3845027" y="5055029"/>
            <a:ext cx="127803" cy="452965"/>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429F07A-938F-0775-CC02-86613D518ACC}"/>
              </a:ext>
            </a:extLst>
          </p:cNvPr>
          <p:cNvCxnSpPr/>
          <p:nvPr/>
        </p:nvCxnSpPr>
        <p:spPr>
          <a:xfrm flipH="1">
            <a:off x="3316643" y="5495892"/>
            <a:ext cx="528383" cy="24578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C394FFD5-383E-59D5-5077-1A9283657898}"/>
              </a:ext>
            </a:extLst>
          </p:cNvPr>
          <p:cNvCxnSpPr/>
          <p:nvPr/>
        </p:nvCxnSpPr>
        <p:spPr>
          <a:xfrm>
            <a:off x="3870854" y="5507467"/>
            <a:ext cx="172669" cy="22238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53" name="Triangle 52">
            <a:extLst>
              <a:ext uri="{FF2B5EF4-FFF2-40B4-BE49-F238E27FC236}">
                <a16:creationId xmlns:a16="http://schemas.microsoft.com/office/drawing/2014/main" id="{0760252B-6D60-35F2-F209-66AC9C7802EB}"/>
              </a:ext>
            </a:extLst>
          </p:cNvPr>
          <p:cNvSpPr/>
          <p:nvPr/>
        </p:nvSpPr>
        <p:spPr>
          <a:xfrm>
            <a:off x="2877599" y="4309292"/>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riangle 53">
            <a:extLst>
              <a:ext uri="{FF2B5EF4-FFF2-40B4-BE49-F238E27FC236}">
                <a16:creationId xmlns:a16="http://schemas.microsoft.com/office/drawing/2014/main" id="{9C20014A-FD31-FA80-B0AF-D536E9D786A0}"/>
              </a:ext>
            </a:extLst>
          </p:cNvPr>
          <p:cNvSpPr/>
          <p:nvPr/>
        </p:nvSpPr>
        <p:spPr>
          <a:xfrm>
            <a:off x="3593359" y="4299922"/>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riangle 54">
            <a:extLst>
              <a:ext uri="{FF2B5EF4-FFF2-40B4-BE49-F238E27FC236}">
                <a16:creationId xmlns:a16="http://schemas.microsoft.com/office/drawing/2014/main" id="{656C7690-6382-1438-11F0-4BA4BF617974}"/>
              </a:ext>
            </a:extLst>
          </p:cNvPr>
          <p:cNvSpPr/>
          <p:nvPr/>
        </p:nvSpPr>
        <p:spPr>
          <a:xfrm>
            <a:off x="2878946" y="5686391"/>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riangle 55">
            <a:extLst>
              <a:ext uri="{FF2B5EF4-FFF2-40B4-BE49-F238E27FC236}">
                <a16:creationId xmlns:a16="http://schemas.microsoft.com/office/drawing/2014/main" id="{558F8DDF-E0B9-0063-D26D-12716D277148}"/>
              </a:ext>
            </a:extLst>
          </p:cNvPr>
          <p:cNvSpPr/>
          <p:nvPr/>
        </p:nvSpPr>
        <p:spPr>
          <a:xfrm>
            <a:off x="2509523" y="4668899"/>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riangle 56">
            <a:extLst>
              <a:ext uri="{FF2B5EF4-FFF2-40B4-BE49-F238E27FC236}">
                <a16:creationId xmlns:a16="http://schemas.microsoft.com/office/drawing/2014/main" id="{36778CE8-82A6-F902-5494-FDF00897B3C8}"/>
              </a:ext>
            </a:extLst>
          </p:cNvPr>
          <p:cNvSpPr/>
          <p:nvPr/>
        </p:nvSpPr>
        <p:spPr>
          <a:xfrm>
            <a:off x="2512105" y="5413694"/>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riangle 57">
            <a:extLst>
              <a:ext uri="{FF2B5EF4-FFF2-40B4-BE49-F238E27FC236}">
                <a16:creationId xmlns:a16="http://schemas.microsoft.com/office/drawing/2014/main" id="{5059A13B-24C0-C295-4534-5A760C61373F}"/>
              </a:ext>
            </a:extLst>
          </p:cNvPr>
          <p:cNvSpPr/>
          <p:nvPr/>
        </p:nvSpPr>
        <p:spPr>
          <a:xfrm>
            <a:off x="3921581" y="4635669"/>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riangle 58">
            <a:extLst>
              <a:ext uri="{FF2B5EF4-FFF2-40B4-BE49-F238E27FC236}">
                <a16:creationId xmlns:a16="http://schemas.microsoft.com/office/drawing/2014/main" id="{CC240FBA-0081-DF1B-1D9E-F86F3E10857A}"/>
              </a:ext>
            </a:extLst>
          </p:cNvPr>
          <p:cNvSpPr/>
          <p:nvPr/>
        </p:nvSpPr>
        <p:spPr>
          <a:xfrm>
            <a:off x="3847718" y="5217358"/>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riangle 59">
            <a:extLst>
              <a:ext uri="{FF2B5EF4-FFF2-40B4-BE49-F238E27FC236}">
                <a16:creationId xmlns:a16="http://schemas.microsoft.com/office/drawing/2014/main" id="{C0716B10-4E1E-12C1-062A-197CB158FAE1}"/>
              </a:ext>
            </a:extLst>
          </p:cNvPr>
          <p:cNvSpPr/>
          <p:nvPr/>
        </p:nvSpPr>
        <p:spPr>
          <a:xfrm>
            <a:off x="3542067" y="5533219"/>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Connector 60">
            <a:extLst>
              <a:ext uri="{FF2B5EF4-FFF2-40B4-BE49-F238E27FC236}">
                <a16:creationId xmlns:a16="http://schemas.microsoft.com/office/drawing/2014/main" id="{65DEC809-AB6F-F411-9C13-1DA3BB85F8F6}"/>
              </a:ext>
            </a:extLst>
          </p:cNvPr>
          <p:cNvCxnSpPr/>
          <p:nvPr/>
        </p:nvCxnSpPr>
        <p:spPr>
          <a:xfrm flipV="1">
            <a:off x="2586700" y="4347192"/>
            <a:ext cx="724209" cy="31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1E33A303-D279-0CB1-285F-9B6223A77912}"/>
              </a:ext>
            </a:extLst>
          </p:cNvPr>
          <p:cNvCxnSpPr/>
          <p:nvPr/>
        </p:nvCxnSpPr>
        <p:spPr>
          <a:xfrm flipV="1">
            <a:off x="3283507" y="4348290"/>
            <a:ext cx="724209" cy="31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E015C47-27F8-2586-C29F-C1168E3C4A7C}"/>
              </a:ext>
            </a:extLst>
          </p:cNvPr>
          <p:cNvCxnSpPr/>
          <p:nvPr/>
        </p:nvCxnSpPr>
        <p:spPr>
          <a:xfrm flipV="1">
            <a:off x="4036591" y="4349840"/>
            <a:ext cx="724209" cy="31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77860C5-308D-AE8B-5B3A-08C8CD28465A}"/>
              </a:ext>
            </a:extLst>
          </p:cNvPr>
          <p:cNvCxnSpPr/>
          <p:nvPr/>
        </p:nvCxnSpPr>
        <p:spPr>
          <a:xfrm flipV="1">
            <a:off x="1811522" y="5736635"/>
            <a:ext cx="724209" cy="31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53EC62D-89C2-ACB9-001A-731996B369A3}"/>
              </a:ext>
            </a:extLst>
          </p:cNvPr>
          <p:cNvCxnSpPr/>
          <p:nvPr/>
        </p:nvCxnSpPr>
        <p:spPr>
          <a:xfrm flipV="1">
            <a:off x="2564606" y="5738185"/>
            <a:ext cx="724209" cy="31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676431A-51F5-0F06-06E3-BF0FFA9A3521}"/>
              </a:ext>
            </a:extLst>
          </p:cNvPr>
          <p:cNvCxnSpPr/>
          <p:nvPr/>
        </p:nvCxnSpPr>
        <p:spPr>
          <a:xfrm flipH="1">
            <a:off x="2559866" y="4365565"/>
            <a:ext cx="4740" cy="68405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B2771AF-9648-11F5-3F18-26F1978AC942}"/>
              </a:ext>
            </a:extLst>
          </p:cNvPr>
          <p:cNvCxnSpPr/>
          <p:nvPr/>
        </p:nvCxnSpPr>
        <p:spPr>
          <a:xfrm flipH="1">
            <a:off x="2562763" y="5096662"/>
            <a:ext cx="4740" cy="68405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2BB3306-C249-68A1-39D6-6AD82E227674}"/>
              </a:ext>
            </a:extLst>
          </p:cNvPr>
          <p:cNvCxnSpPr/>
          <p:nvPr/>
        </p:nvCxnSpPr>
        <p:spPr>
          <a:xfrm flipH="1">
            <a:off x="2565164" y="5751600"/>
            <a:ext cx="0" cy="676656"/>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69" name="Diamond 68">
            <a:extLst>
              <a:ext uri="{FF2B5EF4-FFF2-40B4-BE49-F238E27FC236}">
                <a16:creationId xmlns:a16="http://schemas.microsoft.com/office/drawing/2014/main" id="{D6DBD58C-C4C8-A78A-CB0E-A0D40C1288CC}"/>
              </a:ext>
            </a:extLst>
          </p:cNvPr>
          <p:cNvSpPr/>
          <p:nvPr/>
        </p:nvSpPr>
        <p:spPr>
          <a:xfrm>
            <a:off x="2900443" y="5336271"/>
            <a:ext cx="91440" cy="9144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Diamond 69">
            <a:extLst>
              <a:ext uri="{FF2B5EF4-FFF2-40B4-BE49-F238E27FC236}">
                <a16:creationId xmlns:a16="http://schemas.microsoft.com/office/drawing/2014/main" id="{F921EE6D-755A-2328-04BE-BA6C38A14E88}"/>
              </a:ext>
            </a:extLst>
          </p:cNvPr>
          <p:cNvSpPr/>
          <p:nvPr/>
        </p:nvSpPr>
        <p:spPr>
          <a:xfrm>
            <a:off x="3572716" y="5336271"/>
            <a:ext cx="91440" cy="9144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Diamond 70">
            <a:extLst>
              <a:ext uri="{FF2B5EF4-FFF2-40B4-BE49-F238E27FC236}">
                <a16:creationId xmlns:a16="http://schemas.microsoft.com/office/drawing/2014/main" id="{BCA6D78C-BCB2-E2E9-FEE8-900C1FF565C4}"/>
              </a:ext>
            </a:extLst>
          </p:cNvPr>
          <p:cNvSpPr/>
          <p:nvPr/>
        </p:nvSpPr>
        <p:spPr>
          <a:xfrm>
            <a:off x="2911330" y="4651436"/>
            <a:ext cx="91440" cy="9144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Diamond 71">
            <a:extLst>
              <a:ext uri="{FF2B5EF4-FFF2-40B4-BE49-F238E27FC236}">
                <a16:creationId xmlns:a16="http://schemas.microsoft.com/office/drawing/2014/main" id="{6832DC0F-43AE-E8CA-B68D-071050706251}"/>
              </a:ext>
            </a:extLst>
          </p:cNvPr>
          <p:cNvSpPr/>
          <p:nvPr/>
        </p:nvSpPr>
        <p:spPr>
          <a:xfrm>
            <a:off x="3580299" y="4651436"/>
            <a:ext cx="91440" cy="9144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Arrow Connector 72">
            <a:extLst>
              <a:ext uri="{FF2B5EF4-FFF2-40B4-BE49-F238E27FC236}">
                <a16:creationId xmlns:a16="http://schemas.microsoft.com/office/drawing/2014/main" id="{05781724-97C1-AFE3-D601-5A357F5F84DA}"/>
              </a:ext>
            </a:extLst>
          </p:cNvPr>
          <p:cNvCxnSpPr>
            <a:cxnSpLocks/>
          </p:cNvCxnSpPr>
          <p:nvPr/>
        </p:nvCxnSpPr>
        <p:spPr>
          <a:xfrm flipH="1">
            <a:off x="3328779" y="4735900"/>
            <a:ext cx="243269" cy="332816"/>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95201651-9B67-C8C2-5EA3-3E8776E0EB14}"/>
              </a:ext>
            </a:extLst>
          </p:cNvPr>
          <p:cNvCxnSpPr>
            <a:cxnSpLocks/>
          </p:cNvCxnSpPr>
          <p:nvPr/>
        </p:nvCxnSpPr>
        <p:spPr>
          <a:xfrm>
            <a:off x="2965389" y="4707266"/>
            <a:ext cx="293055" cy="35464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01E86428-8492-D07C-DA77-69FD7120F2E0}"/>
              </a:ext>
            </a:extLst>
          </p:cNvPr>
          <p:cNvCxnSpPr>
            <a:cxnSpLocks/>
          </p:cNvCxnSpPr>
          <p:nvPr/>
        </p:nvCxnSpPr>
        <p:spPr>
          <a:xfrm flipV="1">
            <a:off x="3030275" y="5153580"/>
            <a:ext cx="200155" cy="155218"/>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CAF7ADE0-1961-0CDA-7B5A-EFC07D77B38C}"/>
              </a:ext>
            </a:extLst>
          </p:cNvPr>
          <p:cNvCxnSpPr>
            <a:cxnSpLocks/>
          </p:cNvCxnSpPr>
          <p:nvPr/>
        </p:nvCxnSpPr>
        <p:spPr>
          <a:xfrm flipH="1" flipV="1">
            <a:off x="3365907" y="5170680"/>
            <a:ext cx="271950" cy="221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7" name="Curved Left Arrow 76">
            <a:extLst>
              <a:ext uri="{FF2B5EF4-FFF2-40B4-BE49-F238E27FC236}">
                <a16:creationId xmlns:a16="http://schemas.microsoft.com/office/drawing/2014/main" id="{D048D307-DDCD-5152-F559-C62DFFA60B66}"/>
              </a:ext>
            </a:extLst>
          </p:cNvPr>
          <p:cNvSpPr/>
          <p:nvPr/>
        </p:nvSpPr>
        <p:spPr>
          <a:xfrm>
            <a:off x="4043523" y="4707266"/>
            <a:ext cx="183193" cy="365760"/>
          </a:xfrm>
          <a:prstGeom prst="curvedLef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8" name="Curved Up Arrow 77">
            <a:extLst>
              <a:ext uri="{FF2B5EF4-FFF2-40B4-BE49-F238E27FC236}">
                <a16:creationId xmlns:a16="http://schemas.microsoft.com/office/drawing/2014/main" id="{7C25EACF-4711-4E79-34D2-4ECBC7EBA038}"/>
              </a:ext>
            </a:extLst>
          </p:cNvPr>
          <p:cNvSpPr/>
          <p:nvPr/>
        </p:nvSpPr>
        <p:spPr>
          <a:xfrm rot="17565169">
            <a:off x="3954011" y="5132144"/>
            <a:ext cx="319858" cy="206123"/>
          </a:xfrm>
          <a:prstGeom prst="curvedUp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9" name="TextBox 78">
            <a:extLst>
              <a:ext uri="{FF2B5EF4-FFF2-40B4-BE49-F238E27FC236}">
                <a16:creationId xmlns:a16="http://schemas.microsoft.com/office/drawing/2014/main" id="{B4186EAD-13A2-0B94-90F8-89D31DCD251F}"/>
              </a:ext>
            </a:extLst>
          </p:cNvPr>
          <p:cNvSpPr txBox="1"/>
          <p:nvPr/>
        </p:nvSpPr>
        <p:spPr>
          <a:xfrm>
            <a:off x="4162135" y="4449058"/>
            <a:ext cx="1386918" cy="369332"/>
          </a:xfrm>
          <a:prstGeom prst="rect">
            <a:avLst/>
          </a:prstGeom>
          <a:noFill/>
        </p:spPr>
        <p:txBody>
          <a:bodyPr wrap="none" rtlCol="0">
            <a:spAutoFit/>
          </a:bodyPr>
          <a:lstStyle/>
          <a:p>
            <a:r>
              <a:rPr lang="en-US" dirty="0"/>
              <a:t>Area vector</a:t>
            </a:r>
          </a:p>
        </p:txBody>
      </p:sp>
      <p:sp>
        <p:nvSpPr>
          <p:cNvPr id="80" name="TextBox 79">
            <a:extLst>
              <a:ext uri="{FF2B5EF4-FFF2-40B4-BE49-F238E27FC236}">
                <a16:creationId xmlns:a16="http://schemas.microsoft.com/office/drawing/2014/main" id="{5549ABCD-17A6-BC4A-F49B-1F8583F2FC93}"/>
              </a:ext>
            </a:extLst>
          </p:cNvPr>
          <p:cNvSpPr txBox="1"/>
          <p:nvPr/>
        </p:nvSpPr>
        <p:spPr>
          <a:xfrm>
            <a:off x="879260" y="4361830"/>
            <a:ext cx="2097049" cy="369332"/>
          </a:xfrm>
          <a:prstGeom prst="rect">
            <a:avLst/>
          </a:prstGeom>
          <a:noFill/>
        </p:spPr>
        <p:txBody>
          <a:bodyPr wrap="none" rtlCol="0">
            <a:spAutoFit/>
          </a:bodyPr>
          <a:lstStyle/>
          <a:p>
            <a:r>
              <a:rPr lang="en-US" dirty="0"/>
              <a:t>Dual nodal volume</a:t>
            </a:r>
          </a:p>
        </p:txBody>
      </p:sp>
      <p:cxnSp>
        <p:nvCxnSpPr>
          <p:cNvPr id="82" name="Straight Connector 81">
            <a:extLst>
              <a:ext uri="{FF2B5EF4-FFF2-40B4-BE49-F238E27FC236}">
                <a16:creationId xmlns:a16="http://schemas.microsoft.com/office/drawing/2014/main" id="{7BF488FC-7336-FA7C-4230-AD49DA2ECE71}"/>
              </a:ext>
            </a:extLst>
          </p:cNvPr>
          <p:cNvCxnSpPr/>
          <p:nvPr/>
        </p:nvCxnSpPr>
        <p:spPr>
          <a:xfrm flipH="1">
            <a:off x="6883628" y="4150052"/>
            <a:ext cx="4740" cy="68405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A6C176D5-9C9E-63C0-35DD-88D5970FDCA3}"/>
              </a:ext>
            </a:extLst>
          </p:cNvPr>
          <p:cNvCxnSpPr/>
          <p:nvPr/>
        </p:nvCxnSpPr>
        <p:spPr>
          <a:xfrm flipH="1">
            <a:off x="6886525" y="4846424"/>
            <a:ext cx="4740" cy="68405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8DDB543B-530B-0AC1-D78A-8DE7C9496B80}"/>
              </a:ext>
            </a:extLst>
          </p:cNvPr>
          <p:cNvCxnSpPr/>
          <p:nvPr/>
        </p:nvCxnSpPr>
        <p:spPr>
          <a:xfrm flipV="1">
            <a:off x="6888368" y="5522672"/>
            <a:ext cx="724209" cy="31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9551E54-27BD-B055-9556-6521C86AF615}"/>
              </a:ext>
            </a:extLst>
          </p:cNvPr>
          <p:cNvCxnSpPr/>
          <p:nvPr/>
        </p:nvCxnSpPr>
        <p:spPr>
          <a:xfrm flipH="1">
            <a:off x="8296592" y="4149386"/>
            <a:ext cx="0" cy="684725"/>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0433B704-4C47-8ED1-8260-6C5AEF932A88}"/>
              </a:ext>
            </a:extLst>
          </p:cNvPr>
          <p:cNvCxnSpPr/>
          <p:nvPr/>
        </p:nvCxnSpPr>
        <p:spPr>
          <a:xfrm flipV="1">
            <a:off x="7607269" y="4132777"/>
            <a:ext cx="724209" cy="31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75AA14C6-F7F7-E942-07A3-5D5FAAFBFF4C}"/>
              </a:ext>
            </a:extLst>
          </p:cNvPr>
          <p:cNvCxnSpPr/>
          <p:nvPr/>
        </p:nvCxnSpPr>
        <p:spPr>
          <a:xfrm flipV="1">
            <a:off x="6910462" y="4131679"/>
            <a:ext cx="724209" cy="31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A299D0F6-BCA2-F00F-1A5B-0C12EB0CBB03}"/>
              </a:ext>
            </a:extLst>
          </p:cNvPr>
          <p:cNvCxnSpPr/>
          <p:nvPr/>
        </p:nvCxnSpPr>
        <p:spPr>
          <a:xfrm flipH="1" flipV="1">
            <a:off x="6234130" y="4878935"/>
            <a:ext cx="2743200" cy="0"/>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C3045DD0-1A5B-FF71-CEE7-35E9EEDA7AB4}"/>
              </a:ext>
            </a:extLst>
          </p:cNvPr>
          <p:cNvCxnSpPr/>
          <p:nvPr/>
        </p:nvCxnSpPr>
        <p:spPr>
          <a:xfrm>
            <a:off x="7611521" y="3647828"/>
            <a:ext cx="3268" cy="2433877"/>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90" name="Oval 89">
            <a:extLst>
              <a:ext uri="{FF2B5EF4-FFF2-40B4-BE49-F238E27FC236}">
                <a16:creationId xmlns:a16="http://schemas.microsoft.com/office/drawing/2014/main" id="{2B2D5174-0917-1223-41DB-05C090D94965}"/>
              </a:ext>
            </a:extLst>
          </p:cNvPr>
          <p:cNvSpPr/>
          <p:nvPr/>
        </p:nvSpPr>
        <p:spPr>
          <a:xfrm>
            <a:off x="8993122" y="4798523"/>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AF78991E-62B8-22CB-C961-EB1DFF2E21D3}"/>
              </a:ext>
            </a:extLst>
          </p:cNvPr>
          <p:cNvSpPr/>
          <p:nvPr/>
        </p:nvSpPr>
        <p:spPr>
          <a:xfrm>
            <a:off x="6142361" y="4787369"/>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817911A5-0045-0BF8-2260-C65566B94126}"/>
              </a:ext>
            </a:extLst>
          </p:cNvPr>
          <p:cNvSpPr/>
          <p:nvPr/>
        </p:nvSpPr>
        <p:spPr>
          <a:xfrm>
            <a:off x="7546499" y="6081705"/>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A4CC28DD-F699-7E90-C4FC-9AEAF3C30E84}"/>
              </a:ext>
            </a:extLst>
          </p:cNvPr>
          <p:cNvSpPr/>
          <p:nvPr/>
        </p:nvSpPr>
        <p:spPr>
          <a:xfrm>
            <a:off x="7523137" y="4798523"/>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07DFC7A4-0493-7729-FAB3-7CE1836868A7}"/>
              </a:ext>
            </a:extLst>
          </p:cNvPr>
          <p:cNvSpPr/>
          <p:nvPr/>
        </p:nvSpPr>
        <p:spPr>
          <a:xfrm>
            <a:off x="7523137" y="3464308"/>
            <a:ext cx="182880" cy="1835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5" name="Straight Connector 94">
            <a:extLst>
              <a:ext uri="{FF2B5EF4-FFF2-40B4-BE49-F238E27FC236}">
                <a16:creationId xmlns:a16="http://schemas.microsoft.com/office/drawing/2014/main" id="{1879089D-E6D4-FDB0-DC63-4C9A1907A551}"/>
              </a:ext>
            </a:extLst>
          </p:cNvPr>
          <p:cNvCxnSpPr/>
          <p:nvPr/>
        </p:nvCxnSpPr>
        <p:spPr>
          <a:xfrm flipH="1">
            <a:off x="8168789" y="4839516"/>
            <a:ext cx="127803" cy="452965"/>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B8554E40-A79D-C092-C9DE-B8E5386A506F}"/>
              </a:ext>
            </a:extLst>
          </p:cNvPr>
          <p:cNvCxnSpPr/>
          <p:nvPr/>
        </p:nvCxnSpPr>
        <p:spPr>
          <a:xfrm flipH="1">
            <a:off x="7640405" y="5280379"/>
            <a:ext cx="528383" cy="24578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97" name="Triangle 96">
            <a:extLst>
              <a:ext uri="{FF2B5EF4-FFF2-40B4-BE49-F238E27FC236}">
                <a16:creationId xmlns:a16="http://schemas.microsoft.com/office/drawing/2014/main" id="{FC3AD011-29BF-F8AC-9BEA-9DB42601C1A1}"/>
              </a:ext>
            </a:extLst>
          </p:cNvPr>
          <p:cNvSpPr/>
          <p:nvPr/>
        </p:nvSpPr>
        <p:spPr>
          <a:xfrm>
            <a:off x="7581159" y="4089187"/>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Triangle 97">
            <a:extLst>
              <a:ext uri="{FF2B5EF4-FFF2-40B4-BE49-F238E27FC236}">
                <a16:creationId xmlns:a16="http://schemas.microsoft.com/office/drawing/2014/main" id="{FB17BCDD-6EB0-9093-81B8-19F5CA9729FA}"/>
              </a:ext>
            </a:extLst>
          </p:cNvPr>
          <p:cNvSpPr/>
          <p:nvPr/>
        </p:nvSpPr>
        <p:spPr>
          <a:xfrm>
            <a:off x="8243393" y="4807477"/>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riangle 98">
            <a:extLst>
              <a:ext uri="{FF2B5EF4-FFF2-40B4-BE49-F238E27FC236}">
                <a16:creationId xmlns:a16="http://schemas.microsoft.com/office/drawing/2014/main" id="{07E4340E-D1E3-C6C4-6D45-ADA5E0412CF6}"/>
              </a:ext>
            </a:extLst>
          </p:cNvPr>
          <p:cNvSpPr/>
          <p:nvPr/>
        </p:nvSpPr>
        <p:spPr>
          <a:xfrm>
            <a:off x="6842648" y="4819211"/>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Triangle 99">
            <a:extLst>
              <a:ext uri="{FF2B5EF4-FFF2-40B4-BE49-F238E27FC236}">
                <a16:creationId xmlns:a16="http://schemas.microsoft.com/office/drawing/2014/main" id="{C74C24F0-70C2-D50A-2C51-1293EA002724}"/>
              </a:ext>
            </a:extLst>
          </p:cNvPr>
          <p:cNvSpPr/>
          <p:nvPr/>
        </p:nvSpPr>
        <p:spPr>
          <a:xfrm>
            <a:off x="7583160" y="5490753"/>
            <a:ext cx="91440" cy="9144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EEF7E4CC-6B73-A0BC-A10E-E4725C6EC0A6}"/>
              </a:ext>
            </a:extLst>
          </p:cNvPr>
          <p:cNvSpPr/>
          <p:nvPr/>
        </p:nvSpPr>
        <p:spPr>
          <a:xfrm>
            <a:off x="7541033" y="3484104"/>
            <a:ext cx="164984" cy="2670213"/>
          </a:xfrm>
          <a:prstGeom prst="rect">
            <a:avLst/>
          </a:prstGeom>
          <a:solidFill>
            <a:schemeClr val="accent1">
              <a:alpha val="10000"/>
            </a:schemeClr>
          </a:solidFill>
          <a:ln>
            <a:solidFill>
              <a:srgbClr val="00B050"/>
            </a:solidFill>
          </a:ln>
          <a:effectLst>
            <a:outerShdw blurRad="50800" dist="50800" dir="5400000" algn="ctr" rotWithShape="0">
              <a:srgbClr val="000000">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842007F9-B670-4768-C5DC-0CCA05553237}"/>
              </a:ext>
            </a:extLst>
          </p:cNvPr>
          <p:cNvSpPr/>
          <p:nvPr/>
        </p:nvSpPr>
        <p:spPr>
          <a:xfrm rot="5400000">
            <a:off x="7578456" y="3441830"/>
            <a:ext cx="188286" cy="2878639"/>
          </a:xfrm>
          <a:prstGeom prst="rect">
            <a:avLst/>
          </a:prstGeom>
          <a:solidFill>
            <a:schemeClr val="accent1">
              <a:alpha val="10000"/>
            </a:schemeClr>
          </a:solidFill>
          <a:ln>
            <a:solidFill>
              <a:srgbClr val="00B050"/>
            </a:solidFill>
          </a:ln>
          <a:effectLst>
            <a:outerShdw blurRad="50800" dist="50800" dir="5400000" algn="ctr" rotWithShape="0">
              <a:srgbClr val="000000">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extBox 102">
            <a:extLst>
              <a:ext uri="{FF2B5EF4-FFF2-40B4-BE49-F238E27FC236}">
                <a16:creationId xmlns:a16="http://schemas.microsoft.com/office/drawing/2014/main" id="{CDDA05AB-0981-5AEA-BB45-2187DDD23B3D}"/>
              </a:ext>
            </a:extLst>
          </p:cNvPr>
          <p:cNvSpPr txBox="1"/>
          <p:nvPr/>
        </p:nvSpPr>
        <p:spPr>
          <a:xfrm>
            <a:off x="8296591" y="4493348"/>
            <a:ext cx="490275" cy="369332"/>
          </a:xfrm>
          <a:prstGeom prst="rect">
            <a:avLst/>
          </a:prstGeom>
          <a:noFill/>
        </p:spPr>
        <p:txBody>
          <a:bodyPr wrap="square" rtlCol="0">
            <a:spAutoFit/>
          </a:bodyPr>
          <a:lstStyle/>
          <a:p>
            <a:r>
              <a:rPr lang="en-US" dirty="0" err="1"/>
              <a:t>n</a:t>
            </a:r>
            <a:r>
              <a:rPr lang="en-US" baseline="-25000" dirty="0" err="1"/>
              <a:t>j</a:t>
            </a:r>
            <a:endParaRPr lang="en-US" baseline="-25000" dirty="0"/>
          </a:p>
        </p:txBody>
      </p:sp>
      <p:cxnSp>
        <p:nvCxnSpPr>
          <p:cNvPr id="104" name="Straight Connector 103">
            <a:extLst>
              <a:ext uri="{FF2B5EF4-FFF2-40B4-BE49-F238E27FC236}">
                <a16:creationId xmlns:a16="http://schemas.microsoft.com/office/drawing/2014/main" id="{22504BFA-46FF-A211-B567-2662A0DB8FFB}"/>
              </a:ext>
            </a:extLst>
          </p:cNvPr>
          <p:cNvCxnSpPr/>
          <p:nvPr/>
        </p:nvCxnSpPr>
        <p:spPr>
          <a:xfrm flipH="1" flipV="1">
            <a:off x="8296592" y="4920432"/>
            <a:ext cx="431985" cy="86900"/>
          </a:xfrm>
          <a:prstGeom prst="line">
            <a:avLst/>
          </a:prstGeom>
          <a:ln w="25400">
            <a:solidFill>
              <a:schemeClr val="tx1"/>
            </a:solidFill>
            <a:prstDash val="solid"/>
            <a:headEnd type="stealth" w="lg" len="med"/>
            <a:tailEnd type="none" w="lg" len="med"/>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10296D58-B1EB-B928-64FC-1FE2F7756614}"/>
              </a:ext>
            </a:extLst>
          </p:cNvPr>
          <p:cNvSpPr txBox="1"/>
          <p:nvPr/>
        </p:nvSpPr>
        <p:spPr>
          <a:xfrm>
            <a:off x="7620286" y="4478972"/>
            <a:ext cx="434802" cy="369332"/>
          </a:xfrm>
          <a:prstGeom prst="rect">
            <a:avLst/>
          </a:prstGeom>
          <a:noFill/>
        </p:spPr>
        <p:txBody>
          <a:bodyPr wrap="square" rtlCol="0">
            <a:spAutoFit/>
          </a:bodyPr>
          <a:lstStyle/>
          <a:p>
            <a:r>
              <a:rPr lang="en-US" dirty="0"/>
              <a:t>T</a:t>
            </a:r>
            <a:r>
              <a:rPr lang="en-US" baseline="-25000" dirty="0"/>
              <a:t>L</a:t>
            </a:r>
          </a:p>
        </p:txBody>
      </p:sp>
      <p:sp>
        <p:nvSpPr>
          <p:cNvPr id="106" name="TextBox 105">
            <a:extLst>
              <a:ext uri="{FF2B5EF4-FFF2-40B4-BE49-F238E27FC236}">
                <a16:creationId xmlns:a16="http://schemas.microsoft.com/office/drawing/2014/main" id="{83B942F4-2B22-70E4-0731-8A2950352336}"/>
              </a:ext>
            </a:extLst>
          </p:cNvPr>
          <p:cNvSpPr txBox="1"/>
          <p:nvPr/>
        </p:nvSpPr>
        <p:spPr>
          <a:xfrm>
            <a:off x="8923809" y="4448483"/>
            <a:ext cx="434802" cy="369332"/>
          </a:xfrm>
          <a:prstGeom prst="rect">
            <a:avLst/>
          </a:prstGeom>
          <a:noFill/>
        </p:spPr>
        <p:txBody>
          <a:bodyPr wrap="square" rtlCol="0">
            <a:spAutoFit/>
          </a:bodyPr>
          <a:lstStyle/>
          <a:p>
            <a:r>
              <a:rPr lang="en-US" dirty="0"/>
              <a:t>T</a:t>
            </a:r>
            <a:r>
              <a:rPr lang="en-US" baseline="-25000" dirty="0"/>
              <a:t>R</a:t>
            </a:r>
          </a:p>
        </p:txBody>
      </p:sp>
      <p:sp>
        <p:nvSpPr>
          <p:cNvPr id="5" name="Freeform 4">
            <a:extLst>
              <a:ext uri="{FF2B5EF4-FFF2-40B4-BE49-F238E27FC236}">
                <a16:creationId xmlns:a16="http://schemas.microsoft.com/office/drawing/2014/main" id="{C543E08C-7FCE-D233-5F21-A4A0DB95D776}"/>
              </a:ext>
            </a:extLst>
          </p:cNvPr>
          <p:cNvSpPr/>
          <p:nvPr/>
        </p:nvSpPr>
        <p:spPr>
          <a:xfrm>
            <a:off x="2603715" y="4355024"/>
            <a:ext cx="1379349" cy="1394847"/>
          </a:xfrm>
          <a:custGeom>
            <a:avLst/>
            <a:gdLst>
              <a:gd name="connsiteX0" fmla="*/ 0 w 1379349"/>
              <a:gd name="connsiteY0" fmla="*/ 0 h 1394847"/>
              <a:gd name="connsiteX1" fmla="*/ 1363851 w 1379349"/>
              <a:gd name="connsiteY1" fmla="*/ 0 h 1394847"/>
              <a:gd name="connsiteX2" fmla="*/ 1379349 w 1379349"/>
              <a:gd name="connsiteY2" fmla="*/ 697423 h 1394847"/>
              <a:gd name="connsiteX3" fmla="*/ 1224366 w 1379349"/>
              <a:gd name="connsiteY3" fmla="*/ 1131376 h 1394847"/>
              <a:gd name="connsiteX4" fmla="*/ 712922 w 1379349"/>
              <a:gd name="connsiteY4" fmla="*/ 1363851 h 1394847"/>
              <a:gd name="connsiteX5" fmla="*/ 0 w 1379349"/>
              <a:gd name="connsiteY5" fmla="*/ 1394847 h 1394847"/>
              <a:gd name="connsiteX6" fmla="*/ 0 w 1379349"/>
              <a:gd name="connsiteY6" fmla="*/ 0 h 1394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9349" h="1394847">
                <a:moveTo>
                  <a:pt x="0" y="0"/>
                </a:moveTo>
                <a:lnTo>
                  <a:pt x="1363851" y="0"/>
                </a:lnTo>
                <a:lnTo>
                  <a:pt x="1379349" y="697423"/>
                </a:lnTo>
                <a:lnTo>
                  <a:pt x="1224366" y="1131376"/>
                </a:lnTo>
                <a:lnTo>
                  <a:pt x="712922" y="1363851"/>
                </a:lnTo>
                <a:lnTo>
                  <a:pt x="0" y="1394847"/>
                </a:lnTo>
                <a:lnTo>
                  <a:pt x="0" y="0"/>
                </a:lnTo>
                <a:close/>
              </a:path>
            </a:pathLst>
          </a:cu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5">
            <a:extLst>
              <a:ext uri="{FF2B5EF4-FFF2-40B4-BE49-F238E27FC236}">
                <a16:creationId xmlns:a16="http://schemas.microsoft.com/office/drawing/2014/main" id="{0FEC10F2-4A5E-DCCB-9A87-B0C150E15552}"/>
              </a:ext>
            </a:extLst>
          </p:cNvPr>
          <p:cNvSpPr/>
          <p:nvPr/>
        </p:nvSpPr>
        <p:spPr>
          <a:xfrm>
            <a:off x="6926911" y="4151185"/>
            <a:ext cx="1379349" cy="1394847"/>
          </a:xfrm>
          <a:custGeom>
            <a:avLst/>
            <a:gdLst>
              <a:gd name="connsiteX0" fmla="*/ 0 w 1379349"/>
              <a:gd name="connsiteY0" fmla="*/ 0 h 1394847"/>
              <a:gd name="connsiteX1" fmla="*/ 1363851 w 1379349"/>
              <a:gd name="connsiteY1" fmla="*/ 0 h 1394847"/>
              <a:gd name="connsiteX2" fmla="*/ 1379349 w 1379349"/>
              <a:gd name="connsiteY2" fmla="*/ 697423 h 1394847"/>
              <a:gd name="connsiteX3" fmla="*/ 1224366 w 1379349"/>
              <a:gd name="connsiteY3" fmla="*/ 1131376 h 1394847"/>
              <a:gd name="connsiteX4" fmla="*/ 712922 w 1379349"/>
              <a:gd name="connsiteY4" fmla="*/ 1363851 h 1394847"/>
              <a:gd name="connsiteX5" fmla="*/ 0 w 1379349"/>
              <a:gd name="connsiteY5" fmla="*/ 1394847 h 1394847"/>
              <a:gd name="connsiteX6" fmla="*/ 0 w 1379349"/>
              <a:gd name="connsiteY6" fmla="*/ 0 h 1394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9349" h="1394847">
                <a:moveTo>
                  <a:pt x="0" y="0"/>
                </a:moveTo>
                <a:lnTo>
                  <a:pt x="1363851" y="0"/>
                </a:lnTo>
                <a:lnTo>
                  <a:pt x="1379349" y="697423"/>
                </a:lnTo>
                <a:lnTo>
                  <a:pt x="1224366" y="1131376"/>
                </a:lnTo>
                <a:lnTo>
                  <a:pt x="712922" y="1363851"/>
                </a:lnTo>
                <a:lnTo>
                  <a:pt x="0" y="1394847"/>
                </a:lnTo>
                <a:lnTo>
                  <a:pt x="0" y="0"/>
                </a:lnTo>
                <a:close/>
              </a:path>
            </a:pathLst>
          </a:cu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14749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02C2F-C477-2B76-CE5F-8B93ED20BF2E}"/>
              </a:ext>
            </a:extLst>
          </p:cNvPr>
          <p:cNvSpPr>
            <a:spLocks noGrp="1"/>
          </p:cNvSpPr>
          <p:nvPr>
            <p:ph type="title"/>
          </p:nvPr>
        </p:nvSpPr>
        <p:spPr/>
        <p:txBody>
          <a:bodyPr/>
          <a:lstStyle/>
          <a:p>
            <a:r>
              <a:rPr lang="en-US" dirty="0"/>
              <a:t>Dual Volume Definitions for Hybrid (Hex/Tet/Pyramid/Wedge) Meshes</a:t>
            </a:r>
          </a:p>
        </p:txBody>
      </p:sp>
      <p:sp>
        <p:nvSpPr>
          <p:cNvPr id="3" name="Slide Number Placeholder 2">
            <a:extLst>
              <a:ext uri="{FF2B5EF4-FFF2-40B4-BE49-F238E27FC236}">
                <a16:creationId xmlns:a16="http://schemas.microsoft.com/office/drawing/2014/main" id="{C56F8872-47BB-D98F-66FE-9B5044FE2E3F}"/>
              </a:ext>
            </a:extLst>
          </p:cNvPr>
          <p:cNvSpPr>
            <a:spLocks noGrp="1"/>
          </p:cNvSpPr>
          <p:nvPr>
            <p:ph type="sldNum" sz="quarter" idx="10"/>
          </p:nvPr>
        </p:nvSpPr>
        <p:spPr/>
        <p:txBody>
          <a:bodyPr/>
          <a:lstStyle/>
          <a:p>
            <a:fld id="{4FAB73BC-B049-4115-A692-8D63A059BFB8}" type="slidenum">
              <a:rPr lang="en-US" smtClean="0"/>
              <a:pPr/>
              <a:t>14</a:t>
            </a:fld>
            <a:endParaRPr lang="en-US" dirty="0"/>
          </a:p>
        </p:txBody>
      </p:sp>
      <p:pic>
        <p:nvPicPr>
          <p:cNvPr id="8" name="Picture 7">
            <a:extLst>
              <a:ext uri="{FF2B5EF4-FFF2-40B4-BE49-F238E27FC236}">
                <a16:creationId xmlns:a16="http://schemas.microsoft.com/office/drawing/2014/main" id="{3C864143-DC8F-4B2C-DFE8-4A76A8AFE300}"/>
              </a:ext>
            </a:extLst>
          </p:cNvPr>
          <p:cNvPicPr>
            <a:picLocks noChangeAspect="1"/>
          </p:cNvPicPr>
          <p:nvPr/>
        </p:nvPicPr>
        <p:blipFill>
          <a:blip r:embed="rId2"/>
          <a:stretch>
            <a:fillRect/>
          </a:stretch>
        </p:blipFill>
        <p:spPr>
          <a:xfrm>
            <a:off x="1045698" y="1016130"/>
            <a:ext cx="5866546" cy="5580613"/>
          </a:xfrm>
          <a:prstGeom prst="rect">
            <a:avLst/>
          </a:prstGeom>
        </p:spPr>
      </p:pic>
      <p:sp>
        <p:nvSpPr>
          <p:cNvPr id="9" name="Content Placeholder 3">
            <a:extLst>
              <a:ext uri="{FF2B5EF4-FFF2-40B4-BE49-F238E27FC236}">
                <a16:creationId xmlns:a16="http://schemas.microsoft.com/office/drawing/2014/main" id="{4B6B229B-5EC3-2344-74A2-A291FD7314A3}"/>
              </a:ext>
            </a:extLst>
          </p:cNvPr>
          <p:cNvSpPr>
            <a:spLocks noGrp="1"/>
          </p:cNvSpPr>
          <p:nvPr>
            <p:ph sz="quarter" idx="11"/>
          </p:nvPr>
        </p:nvSpPr>
        <p:spPr>
          <a:xfrm>
            <a:off x="6862525" y="1651424"/>
            <a:ext cx="5210659" cy="5185088"/>
          </a:xfrm>
        </p:spPr>
        <p:txBody>
          <a:bodyPr>
            <a:normAutofit lnSpcReduction="10000"/>
          </a:bodyPr>
          <a:lstStyle/>
          <a:p>
            <a:pPr marL="342900" indent="-342900">
              <a:buFont typeface="Arial" panose="020B0604020202020204" pitchFamily="34" charset="0"/>
              <a:buChar char="•"/>
            </a:pPr>
            <a:r>
              <a:rPr lang="en-US" dirty="0"/>
              <a:t>Domino, et. al, “An assessment of atypical mesh topologies for low-Mach large-eddy simulation” 2019</a:t>
            </a:r>
          </a:p>
          <a:p>
            <a:pPr marL="342900" indent="-342900">
              <a:buFont typeface="Arial" panose="020B0604020202020204" pitchFamily="34" charset="0"/>
              <a:buChar char="•"/>
            </a:pPr>
            <a:r>
              <a:rPr lang="en-US" dirty="0"/>
              <a:t>Generalized unstructured meshes support the ability to capture complex geometries, while minimizing the meshing time</a:t>
            </a:r>
          </a:p>
          <a:p>
            <a:pPr marL="342900" indent="-342900">
              <a:buFont typeface="Arial" panose="020B0604020202020204" pitchFamily="34" charset="0"/>
              <a:buChar char="•"/>
            </a:pPr>
            <a:r>
              <a:rPr lang="en-US" dirty="0"/>
              <a:t>For example, near a solid wall, you might have a near-structured Hex-based mesh that is transitioned to unstructured</a:t>
            </a:r>
          </a:p>
          <a:p>
            <a:pPr marL="342900" indent="-342900">
              <a:buFont typeface="Arial" panose="020B0604020202020204" pitchFamily="34" charset="0"/>
              <a:buChar char="•"/>
            </a:pPr>
            <a:r>
              <a:rPr lang="en-US" dirty="0"/>
              <a:t>For the mesh to be conformal, the faces for each adjacent element topology should match</a:t>
            </a:r>
          </a:p>
          <a:p>
            <a:pPr marL="342900" indent="-342900">
              <a:buFont typeface="Arial" panose="020B0604020202020204" pitchFamily="34" charset="0"/>
              <a:buChar char="•"/>
            </a:pPr>
            <a:r>
              <a:rPr lang="en-US" dirty="0"/>
              <a:t>Drives Hex8 (Quad4 face) : Pyramid5 (Quad4 face); Pyramid5 (Tri3 face) to Tet4 (Tri3 face)</a:t>
            </a:r>
          </a:p>
          <a:p>
            <a:pPr marL="726948" lvl="1" indent="-342900">
              <a:buFont typeface="Arial" panose="020B0604020202020204" pitchFamily="34" charset="0"/>
              <a:buChar char="•"/>
            </a:pPr>
            <a:r>
              <a:rPr lang="en-US" dirty="0"/>
              <a:t>The Pyramid is known as a </a:t>
            </a:r>
            <a:r>
              <a:rPr lang="en-US" i="1" dirty="0"/>
              <a:t>transition</a:t>
            </a:r>
            <a:r>
              <a:rPr lang="en-US" dirty="0"/>
              <a:t> element</a:t>
            </a:r>
          </a:p>
        </p:txBody>
      </p:sp>
    </p:spTree>
    <p:extLst>
      <p:ext uri="{BB962C8B-B14F-4D97-AF65-F5344CB8AC3E}">
        <p14:creationId xmlns:p14="http://schemas.microsoft.com/office/powerpoint/2010/main" val="679652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9F8BB-5E97-2DD3-7D4D-D3CDA3FA0587}"/>
              </a:ext>
            </a:extLst>
          </p:cNvPr>
          <p:cNvSpPr>
            <a:spLocks noGrp="1"/>
          </p:cNvSpPr>
          <p:nvPr>
            <p:ph type="title"/>
          </p:nvPr>
        </p:nvSpPr>
        <p:spPr/>
        <p:txBody>
          <a:bodyPr/>
          <a:lstStyle/>
          <a:p>
            <a:r>
              <a:rPr lang="en-US" dirty="0"/>
              <a:t>Deep Dive on CVFEM: Element-loops with Rich Basis</a:t>
            </a:r>
          </a:p>
        </p:txBody>
      </p:sp>
      <p:sp>
        <p:nvSpPr>
          <p:cNvPr id="3" name="Slide Number Placeholder 2">
            <a:extLst>
              <a:ext uri="{FF2B5EF4-FFF2-40B4-BE49-F238E27FC236}">
                <a16:creationId xmlns:a16="http://schemas.microsoft.com/office/drawing/2014/main" id="{E7BF94BD-E9A4-2DEA-2DA8-30E8FF3C5013}"/>
              </a:ext>
            </a:extLst>
          </p:cNvPr>
          <p:cNvSpPr>
            <a:spLocks noGrp="1"/>
          </p:cNvSpPr>
          <p:nvPr>
            <p:ph type="sldNum" sz="quarter" idx="10"/>
          </p:nvPr>
        </p:nvSpPr>
        <p:spPr/>
        <p:txBody>
          <a:bodyPr/>
          <a:lstStyle/>
          <a:p>
            <a:fld id="{4FAB73BC-B049-4115-A692-8D63A059BFB8}" type="slidenum">
              <a:rPr lang="en-US" smtClean="0"/>
              <a:pPr/>
              <a:t>15</a:t>
            </a:fld>
            <a:endParaRPr lang="en-US" dirty="0"/>
          </a:p>
        </p:txBody>
      </p:sp>
      <p:sp>
        <p:nvSpPr>
          <p:cNvPr id="4" name="Content Placeholder 3">
            <a:extLst>
              <a:ext uri="{FF2B5EF4-FFF2-40B4-BE49-F238E27FC236}">
                <a16:creationId xmlns:a16="http://schemas.microsoft.com/office/drawing/2014/main" id="{06F46DD3-7742-9C77-3B2B-45983A42AC7A}"/>
              </a:ext>
            </a:extLst>
          </p:cNvPr>
          <p:cNvSpPr>
            <a:spLocks noGrp="1"/>
          </p:cNvSpPr>
          <p:nvPr>
            <p:ph sz="quarter" idx="11"/>
          </p:nvPr>
        </p:nvSpPr>
        <p:spPr/>
        <p:txBody>
          <a:bodyPr/>
          <a:lstStyle/>
          <a:p>
            <a:pPr marL="342900" indent="-342900">
              <a:buFont typeface="Arial" panose="020B0604020202020204" pitchFamily="34" charset="0"/>
              <a:buChar char="•"/>
            </a:pPr>
            <a:r>
              <a:rPr lang="en-US" dirty="0"/>
              <a:t>For each element, recall that a dual volume has been constructed</a:t>
            </a:r>
          </a:p>
          <a:p>
            <a:pPr marL="342900" indent="-342900">
              <a:buFont typeface="Arial" panose="020B0604020202020204" pitchFamily="34" charset="0"/>
              <a:buChar char="•"/>
            </a:pPr>
            <a:r>
              <a:rPr lang="en-US" dirty="0"/>
              <a:t>Volume-based contributions are evaluated at the sub-control volume integration points (diamonds)</a:t>
            </a:r>
          </a:p>
          <a:p>
            <a:pPr marL="342900" indent="-342900">
              <a:buFont typeface="Arial" panose="020B0604020202020204" pitchFamily="34" charset="0"/>
              <a:buChar char="•"/>
            </a:pPr>
            <a:r>
              <a:rPr lang="en-US" dirty="0"/>
              <a:t>Surface-based contributions are evaluated at the sub-control surface integration points (triangles)</a:t>
            </a:r>
          </a:p>
          <a:p>
            <a:r>
              <a:rPr lang="en-US" dirty="0"/>
              <a:t>We define an </a:t>
            </a:r>
            <a:r>
              <a:rPr lang="en-US" dirty="0" err="1"/>
              <a:t>isoparametric</a:t>
            </a:r>
            <a:r>
              <a:rPr lang="en-US" dirty="0"/>
              <a:t> element than ranges from -1:1 in the </a:t>
            </a:r>
            <a:r>
              <a:rPr lang="en-US" dirty="0">
                <a:latin typeface="Symbol" pitchFamily="2" charset="2"/>
              </a:rPr>
              <a:t>x-</a:t>
            </a:r>
            <a:r>
              <a:rPr lang="en-US" dirty="0"/>
              <a:t> (x-direction) and </a:t>
            </a:r>
            <a:r>
              <a:rPr lang="en-US" dirty="0">
                <a:latin typeface="Symbol" pitchFamily="2" charset="2"/>
              </a:rPr>
              <a:t>h-</a:t>
            </a:r>
            <a:r>
              <a:rPr lang="en-US" dirty="0"/>
              <a:t> (y-direction) direction</a:t>
            </a:r>
          </a:p>
          <a:p>
            <a:endParaRPr lang="en-US" dirty="0"/>
          </a:p>
        </p:txBody>
      </p:sp>
      <p:pic>
        <p:nvPicPr>
          <p:cNvPr id="5" name="Picture 4">
            <a:extLst>
              <a:ext uri="{FF2B5EF4-FFF2-40B4-BE49-F238E27FC236}">
                <a16:creationId xmlns:a16="http://schemas.microsoft.com/office/drawing/2014/main" id="{8CE01E85-0AD1-4ACE-599D-B27799FF19F9}"/>
              </a:ext>
            </a:extLst>
          </p:cNvPr>
          <p:cNvPicPr>
            <a:picLocks noChangeAspect="1"/>
          </p:cNvPicPr>
          <p:nvPr/>
        </p:nvPicPr>
        <p:blipFill>
          <a:blip r:embed="rId2"/>
          <a:stretch>
            <a:fillRect/>
          </a:stretch>
        </p:blipFill>
        <p:spPr>
          <a:xfrm>
            <a:off x="495300" y="3853464"/>
            <a:ext cx="3860800" cy="2540000"/>
          </a:xfrm>
          <a:prstGeom prst="rect">
            <a:avLst/>
          </a:prstGeom>
        </p:spPr>
      </p:pic>
      <p:sp>
        <p:nvSpPr>
          <p:cNvPr id="7" name="TextBox 6">
            <a:extLst>
              <a:ext uri="{FF2B5EF4-FFF2-40B4-BE49-F238E27FC236}">
                <a16:creationId xmlns:a16="http://schemas.microsoft.com/office/drawing/2014/main" id="{E17D8E0B-4319-8317-5F87-ADCEAEB24BCD}"/>
              </a:ext>
            </a:extLst>
          </p:cNvPr>
          <p:cNvSpPr txBox="1"/>
          <p:nvPr/>
        </p:nvSpPr>
        <p:spPr>
          <a:xfrm>
            <a:off x="3964996" y="3424435"/>
            <a:ext cx="3026791" cy="369332"/>
          </a:xfrm>
          <a:prstGeom prst="rect">
            <a:avLst/>
          </a:prstGeom>
          <a:noFill/>
        </p:spPr>
        <p:txBody>
          <a:bodyPr wrap="none" rtlCol="0">
            <a:spAutoFit/>
          </a:bodyPr>
          <a:lstStyle/>
          <a:p>
            <a:r>
              <a:rPr lang="en-US" dirty="0"/>
              <a:t>Basis Functions for a Quad4</a:t>
            </a:r>
          </a:p>
        </p:txBody>
      </p:sp>
      <p:sp>
        <p:nvSpPr>
          <p:cNvPr id="8" name="TextBox 7">
            <a:extLst>
              <a:ext uri="{FF2B5EF4-FFF2-40B4-BE49-F238E27FC236}">
                <a16:creationId xmlns:a16="http://schemas.microsoft.com/office/drawing/2014/main" id="{33BE486E-445E-DE27-3840-0B7AF736F3DA}"/>
              </a:ext>
            </a:extLst>
          </p:cNvPr>
          <p:cNvSpPr txBox="1"/>
          <p:nvPr/>
        </p:nvSpPr>
        <p:spPr>
          <a:xfrm>
            <a:off x="170689" y="6388899"/>
            <a:ext cx="6821098" cy="369332"/>
          </a:xfrm>
          <a:prstGeom prst="rect">
            <a:avLst/>
          </a:prstGeom>
          <a:noFill/>
        </p:spPr>
        <p:txBody>
          <a:bodyPr wrap="none" rtlCol="0">
            <a:spAutoFit/>
          </a:bodyPr>
          <a:lstStyle/>
          <a:p>
            <a:r>
              <a:rPr lang="en-US" dirty="0"/>
              <a:t>For example, the </a:t>
            </a:r>
            <a:r>
              <a:rPr lang="en-US" dirty="0" err="1"/>
              <a:t>isoparametric</a:t>
            </a:r>
            <a:r>
              <a:rPr lang="en-US" dirty="0"/>
              <a:t> coordinate for </a:t>
            </a:r>
            <a:r>
              <a:rPr lang="en-US" dirty="0" err="1"/>
              <a:t>ip</a:t>
            </a:r>
            <a:r>
              <a:rPr lang="en-US" dirty="0"/>
              <a:t> 1 is (0.0, -0.5)</a:t>
            </a:r>
          </a:p>
        </p:txBody>
      </p:sp>
      <p:pic>
        <p:nvPicPr>
          <p:cNvPr id="9" name="Picture 8">
            <a:extLst>
              <a:ext uri="{FF2B5EF4-FFF2-40B4-BE49-F238E27FC236}">
                <a16:creationId xmlns:a16="http://schemas.microsoft.com/office/drawing/2014/main" id="{1D015F7A-85CE-C01D-2ECA-7FB4D70A2360}"/>
              </a:ext>
            </a:extLst>
          </p:cNvPr>
          <p:cNvPicPr>
            <a:picLocks noChangeAspect="1"/>
          </p:cNvPicPr>
          <p:nvPr/>
        </p:nvPicPr>
        <p:blipFill>
          <a:blip r:embed="rId3"/>
          <a:stretch>
            <a:fillRect/>
          </a:stretch>
        </p:blipFill>
        <p:spPr>
          <a:xfrm>
            <a:off x="4093699" y="3798099"/>
            <a:ext cx="2565400" cy="2590800"/>
          </a:xfrm>
          <a:prstGeom prst="rect">
            <a:avLst/>
          </a:prstGeom>
        </p:spPr>
      </p:pic>
      <p:pic>
        <p:nvPicPr>
          <p:cNvPr id="10" name="Picture 9">
            <a:extLst>
              <a:ext uri="{FF2B5EF4-FFF2-40B4-BE49-F238E27FC236}">
                <a16:creationId xmlns:a16="http://schemas.microsoft.com/office/drawing/2014/main" id="{8EFA155A-00B9-0D2D-FD00-B95BD42C50CA}"/>
              </a:ext>
            </a:extLst>
          </p:cNvPr>
          <p:cNvPicPr>
            <a:picLocks noChangeAspect="1"/>
          </p:cNvPicPr>
          <p:nvPr/>
        </p:nvPicPr>
        <p:blipFill>
          <a:blip r:embed="rId4"/>
          <a:stretch>
            <a:fillRect/>
          </a:stretch>
        </p:blipFill>
        <p:spPr>
          <a:xfrm>
            <a:off x="7383557" y="3982765"/>
            <a:ext cx="3472286" cy="2590800"/>
          </a:xfrm>
          <a:prstGeom prst="rect">
            <a:avLst/>
          </a:prstGeom>
        </p:spPr>
      </p:pic>
      <p:sp>
        <p:nvSpPr>
          <p:cNvPr id="11" name="TextBox 10">
            <a:extLst>
              <a:ext uri="{FF2B5EF4-FFF2-40B4-BE49-F238E27FC236}">
                <a16:creationId xmlns:a16="http://schemas.microsoft.com/office/drawing/2014/main" id="{A6542B6F-DE5A-E76F-9664-1CA569D97B8D}"/>
              </a:ext>
            </a:extLst>
          </p:cNvPr>
          <p:cNvSpPr txBox="1"/>
          <p:nvPr/>
        </p:nvSpPr>
        <p:spPr>
          <a:xfrm>
            <a:off x="8632557" y="4726982"/>
            <a:ext cx="0" cy="0"/>
          </a:xfrm>
          <a:prstGeom prst="rect">
            <a:avLst/>
          </a:prstGeom>
        </p:spPr>
        <p:txBody>
          <a:bodyPr vert="horz" wrap="none" lIns="91440" tIns="45720" rIns="91440" bIns="45720" rtlCol="0">
            <a:noAutofit/>
          </a:bodyPr>
          <a:lstStyle/>
          <a:p>
            <a:pPr algn="l"/>
            <a:r>
              <a:rPr lang="en-US" dirty="0"/>
              <a:t>Bar3 (quadratic)</a:t>
            </a:r>
          </a:p>
        </p:txBody>
      </p:sp>
      <p:sp>
        <p:nvSpPr>
          <p:cNvPr id="6" name="TextBox 5">
            <a:extLst>
              <a:ext uri="{FF2B5EF4-FFF2-40B4-BE49-F238E27FC236}">
                <a16:creationId xmlns:a16="http://schemas.microsoft.com/office/drawing/2014/main" id="{4383C899-DB52-793B-E943-3D668F97F2C4}"/>
              </a:ext>
            </a:extLst>
          </p:cNvPr>
          <p:cNvSpPr txBox="1"/>
          <p:nvPr/>
        </p:nvSpPr>
        <p:spPr>
          <a:xfrm>
            <a:off x="480447" y="5005954"/>
            <a:ext cx="0" cy="0"/>
          </a:xfrm>
          <a:prstGeom prst="rect">
            <a:avLst/>
          </a:prstGeom>
        </p:spPr>
        <p:txBody>
          <a:bodyPr vert="horz" wrap="none" lIns="91440" tIns="45720" rIns="91440" bIns="45720" rtlCol="0">
            <a:noAutofit/>
          </a:bodyPr>
          <a:lstStyle/>
          <a:p>
            <a:pPr algn="l"/>
            <a:r>
              <a:rPr lang="en-US" dirty="0">
                <a:latin typeface="Symbol" pitchFamily="2" charset="2"/>
              </a:rPr>
              <a:t>h</a:t>
            </a:r>
          </a:p>
        </p:txBody>
      </p:sp>
      <p:sp>
        <p:nvSpPr>
          <p:cNvPr id="12" name="TextBox 11">
            <a:extLst>
              <a:ext uri="{FF2B5EF4-FFF2-40B4-BE49-F238E27FC236}">
                <a16:creationId xmlns:a16="http://schemas.microsoft.com/office/drawing/2014/main" id="{CC100BD9-E9C7-488B-47C1-A79EA67FE2AB}"/>
              </a:ext>
            </a:extLst>
          </p:cNvPr>
          <p:cNvSpPr txBox="1"/>
          <p:nvPr/>
        </p:nvSpPr>
        <p:spPr>
          <a:xfrm>
            <a:off x="1454257" y="6196738"/>
            <a:ext cx="0" cy="0"/>
          </a:xfrm>
          <a:prstGeom prst="rect">
            <a:avLst/>
          </a:prstGeom>
        </p:spPr>
        <p:txBody>
          <a:bodyPr vert="horz" wrap="none" lIns="91440" tIns="45720" rIns="91440" bIns="45720" rtlCol="0">
            <a:noAutofit/>
          </a:bodyPr>
          <a:lstStyle/>
          <a:p>
            <a:pPr algn="l"/>
            <a:r>
              <a:rPr lang="en-US" dirty="0">
                <a:latin typeface="Symbol" pitchFamily="2" charset="2"/>
              </a:rPr>
              <a:t>x</a:t>
            </a:r>
          </a:p>
        </p:txBody>
      </p:sp>
    </p:spTree>
    <p:extLst>
      <p:ext uri="{BB962C8B-B14F-4D97-AF65-F5344CB8AC3E}">
        <p14:creationId xmlns:p14="http://schemas.microsoft.com/office/powerpoint/2010/main" val="3040379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4FA0E-B15C-EED2-5612-A7BC8F32C508}"/>
              </a:ext>
            </a:extLst>
          </p:cNvPr>
          <p:cNvSpPr>
            <a:spLocks noGrp="1"/>
          </p:cNvSpPr>
          <p:nvPr>
            <p:ph type="title"/>
          </p:nvPr>
        </p:nvSpPr>
        <p:spPr/>
        <p:txBody>
          <a:bodyPr/>
          <a:lstStyle/>
          <a:p>
            <a:r>
              <a:rPr lang="en-US" dirty="0"/>
              <a:t>Deep Dive on CVFEM: Implicit Time Discretization</a:t>
            </a:r>
          </a:p>
        </p:txBody>
      </p:sp>
      <p:sp>
        <p:nvSpPr>
          <p:cNvPr id="3" name="Slide Number Placeholder 2">
            <a:extLst>
              <a:ext uri="{FF2B5EF4-FFF2-40B4-BE49-F238E27FC236}">
                <a16:creationId xmlns:a16="http://schemas.microsoft.com/office/drawing/2014/main" id="{8F608738-B034-136E-CBBC-D014D7456191}"/>
              </a:ext>
            </a:extLst>
          </p:cNvPr>
          <p:cNvSpPr>
            <a:spLocks noGrp="1"/>
          </p:cNvSpPr>
          <p:nvPr>
            <p:ph type="sldNum" sz="quarter" idx="10"/>
          </p:nvPr>
        </p:nvSpPr>
        <p:spPr/>
        <p:txBody>
          <a:bodyPr/>
          <a:lstStyle/>
          <a:p>
            <a:fld id="{4FAB73BC-B049-4115-A692-8D63A059BFB8}" type="slidenum">
              <a:rPr lang="en-US" smtClean="0"/>
              <a:pPr/>
              <a:t>16</a:t>
            </a:fld>
            <a:endParaRPr lang="en-US" dirty="0"/>
          </a:p>
        </p:txBody>
      </p:sp>
      <p:sp>
        <p:nvSpPr>
          <p:cNvPr id="4" name="Content Placeholder 3">
            <a:extLst>
              <a:ext uri="{FF2B5EF4-FFF2-40B4-BE49-F238E27FC236}">
                <a16:creationId xmlns:a16="http://schemas.microsoft.com/office/drawing/2014/main" id="{98D327EE-BD0D-2C56-02AF-E132B0ED35D0}"/>
              </a:ext>
            </a:extLst>
          </p:cNvPr>
          <p:cNvSpPr>
            <a:spLocks noGrp="1"/>
          </p:cNvSpPr>
          <p:nvPr>
            <p:ph sz="quarter" idx="11"/>
          </p:nvPr>
        </p:nvSpPr>
        <p:spPr>
          <a:xfrm>
            <a:off x="647700" y="1409699"/>
            <a:ext cx="7505700" cy="5425409"/>
          </a:xfrm>
        </p:spPr>
        <p:txBody>
          <a:bodyPr/>
          <a:lstStyle/>
          <a:p>
            <a:pPr marL="342900" indent="-342900">
              <a:buFont typeface="Arial" panose="020B0604020202020204" pitchFamily="34" charset="0"/>
              <a:buChar char="•"/>
            </a:pPr>
            <a:r>
              <a:rPr lang="en-US" dirty="0"/>
              <a:t>Backward Euler (two state) and is first-order accurate (A-stable)</a:t>
            </a:r>
          </a:p>
          <a:p>
            <a:pPr marL="342900" indent="-342900">
              <a:buFont typeface="Arial" panose="020B0604020202020204" pitchFamily="34" charset="0"/>
              <a:buChar char="•"/>
            </a:pPr>
            <a:r>
              <a:rPr lang="en-US" dirty="0"/>
              <a:t>BDF2 (three state) is second-order accurate (A-stable)</a:t>
            </a:r>
          </a:p>
          <a:p>
            <a:pPr marL="342900" indent="-342900">
              <a:buFont typeface="Arial" panose="020B0604020202020204" pitchFamily="34" charset="0"/>
              <a:buChar char="•"/>
            </a:pPr>
            <a:r>
              <a:rPr lang="en-US" dirty="0"/>
              <a:t>This term is assembled over an element iteration and drives a consistent mass matrix with a full </a:t>
            </a:r>
            <a:r>
              <a:rPr lang="en-US" dirty="0" err="1"/>
              <a:t>node:element:node</a:t>
            </a:r>
            <a:r>
              <a:rPr lang="en-US" dirty="0"/>
              <a:t> connectivity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r>
              <a:rPr lang="en-US" dirty="0"/>
              <a:t>For uniform time stepping, the coefficients are give by, </a:t>
            </a:r>
          </a:p>
          <a:p>
            <a:pPr marL="726948" lvl="1" indent="-342900">
              <a:buFont typeface="Arial" panose="020B0604020202020204" pitchFamily="34" charset="0"/>
              <a:buChar char="•"/>
            </a:pPr>
            <a:r>
              <a:rPr lang="en-US" dirty="0">
                <a:latin typeface="Symbol" pitchFamily="2" charset="2"/>
              </a:rPr>
              <a:t>g</a:t>
            </a:r>
            <a:r>
              <a:rPr lang="en-US" baseline="-25000" dirty="0"/>
              <a:t>1</a:t>
            </a:r>
            <a:r>
              <a:rPr lang="en-US" dirty="0"/>
              <a:t> = 3/2  </a:t>
            </a:r>
            <a:r>
              <a:rPr lang="en-US" dirty="0">
                <a:latin typeface="Symbol" pitchFamily="2" charset="2"/>
              </a:rPr>
              <a:t>g</a:t>
            </a:r>
            <a:r>
              <a:rPr lang="en-US" baseline="-25000" dirty="0"/>
              <a:t>2</a:t>
            </a:r>
            <a:r>
              <a:rPr lang="en-US" dirty="0"/>
              <a:t> = -2 </a:t>
            </a:r>
            <a:r>
              <a:rPr lang="en-US" dirty="0">
                <a:latin typeface="Symbol" pitchFamily="2" charset="2"/>
              </a:rPr>
              <a:t>g</a:t>
            </a:r>
            <a:r>
              <a:rPr lang="en-US" baseline="-25000" dirty="0"/>
              <a:t>3</a:t>
            </a:r>
            <a:r>
              <a:rPr lang="en-US" dirty="0"/>
              <a:t> = ½</a:t>
            </a:r>
          </a:p>
          <a:p>
            <a:pPr marL="342900" indent="-342900">
              <a:buFont typeface="Arial" panose="020B0604020202020204" pitchFamily="34" charset="0"/>
              <a:buChar char="•"/>
            </a:pPr>
            <a:r>
              <a:rPr lang="en-US" dirty="0"/>
              <a:t>You can easily see how the underlying basis pulls in the full </a:t>
            </a:r>
            <a:r>
              <a:rPr lang="en-US" dirty="0" err="1"/>
              <a:t>node:element_node</a:t>
            </a:r>
            <a:r>
              <a:rPr lang="en-US" dirty="0"/>
              <a:t> stencil:</a:t>
            </a:r>
          </a:p>
          <a:p>
            <a:pPr marL="342900" indent="-342900">
              <a:buFont typeface="Arial" panose="020B0604020202020204" pitchFamily="34" charset="0"/>
              <a:buChar char="•"/>
            </a:pPr>
            <a:endParaRPr lang="en-US" dirty="0"/>
          </a:p>
          <a:p>
            <a:endParaRPr lang="en-US" dirty="0"/>
          </a:p>
          <a:p>
            <a:endParaRPr lang="en-US" dirty="0"/>
          </a:p>
        </p:txBody>
      </p:sp>
      <p:pic>
        <p:nvPicPr>
          <p:cNvPr id="7" name="Picture 6">
            <a:extLst>
              <a:ext uri="{FF2B5EF4-FFF2-40B4-BE49-F238E27FC236}">
                <a16:creationId xmlns:a16="http://schemas.microsoft.com/office/drawing/2014/main" id="{B98281DC-3926-2E33-08CE-E34D2E0F5DC1}"/>
              </a:ext>
            </a:extLst>
          </p:cNvPr>
          <p:cNvPicPr>
            <a:picLocks noChangeAspect="1"/>
          </p:cNvPicPr>
          <p:nvPr/>
        </p:nvPicPr>
        <p:blipFill>
          <a:blip r:embed="rId2"/>
          <a:stretch>
            <a:fillRect/>
          </a:stretch>
        </p:blipFill>
        <p:spPr>
          <a:xfrm>
            <a:off x="1087787" y="3495996"/>
            <a:ext cx="7505700" cy="850900"/>
          </a:xfrm>
          <a:prstGeom prst="rect">
            <a:avLst/>
          </a:prstGeom>
        </p:spPr>
      </p:pic>
      <p:pic>
        <p:nvPicPr>
          <p:cNvPr id="8" name="Picture 7">
            <a:extLst>
              <a:ext uri="{FF2B5EF4-FFF2-40B4-BE49-F238E27FC236}">
                <a16:creationId xmlns:a16="http://schemas.microsoft.com/office/drawing/2014/main" id="{53A4BA75-ED20-F7C9-F903-0CC3BBFA113F}"/>
              </a:ext>
            </a:extLst>
          </p:cNvPr>
          <p:cNvPicPr>
            <a:picLocks noChangeAspect="1"/>
          </p:cNvPicPr>
          <p:nvPr/>
        </p:nvPicPr>
        <p:blipFill rotWithShape="1">
          <a:blip r:embed="rId3"/>
          <a:srcRect r="12327"/>
          <a:stretch/>
        </p:blipFill>
        <p:spPr>
          <a:xfrm>
            <a:off x="8278893" y="1060455"/>
            <a:ext cx="3384873" cy="2540000"/>
          </a:xfrm>
          <a:prstGeom prst="rect">
            <a:avLst/>
          </a:prstGeom>
        </p:spPr>
      </p:pic>
      <p:pic>
        <p:nvPicPr>
          <p:cNvPr id="9" name="Picture 8">
            <a:extLst>
              <a:ext uri="{FF2B5EF4-FFF2-40B4-BE49-F238E27FC236}">
                <a16:creationId xmlns:a16="http://schemas.microsoft.com/office/drawing/2014/main" id="{65D7C721-0C66-30A8-F228-B2D8D8F13313}"/>
              </a:ext>
            </a:extLst>
          </p:cNvPr>
          <p:cNvPicPr>
            <a:picLocks noChangeAspect="1"/>
          </p:cNvPicPr>
          <p:nvPr/>
        </p:nvPicPr>
        <p:blipFill>
          <a:blip r:embed="rId4"/>
          <a:stretch>
            <a:fillRect/>
          </a:stretch>
        </p:blipFill>
        <p:spPr>
          <a:xfrm>
            <a:off x="8124249" y="4196441"/>
            <a:ext cx="3128582" cy="2638667"/>
          </a:xfrm>
          <a:prstGeom prst="rect">
            <a:avLst/>
          </a:prstGeom>
        </p:spPr>
      </p:pic>
      <p:pic>
        <p:nvPicPr>
          <p:cNvPr id="10" name="Picture 9">
            <a:extLst>
              <a:ext uri="{FF2B5EF4-FFF2-40B4-BE49-F238E27FC236}">
                <a16:creationId xmlns:a16="http://schemas.microsoft.com/office/drawing/2014/main" id="{C747AE3B-969A-4DFD-9293-D1E929A22116}"/>
              </a:ext>
            </a:extLst>
          </p:cNvPr>
          <p:cNvPicPr>
            <a:picLocks noChangeAspect="1"/>
          </p:cNvPicPr>
          <p:nvPr/>
        </p:nvPicPr>
        <p:blipFill>
          <a:blip r:embed="rId5"/>
          <a:stretch>
            <a:fillRect/>
          </a:stretch>
        </p:blipFill>
        <p:spPr>
          <a:xfrm>
            <a:off x="4434914" y="6057049"/>
            <a:ext cx="1955800" cy="596900"/>
          </a:xfrm>
          <a:prstGeom prst="rect">
            <a:avLst/>
          </a:prstGeom>
        </p:spPr>
      </p:pic>
    </p:spTree>
    <p:extLst>
      <p:ext uri="{BB962C8B-B14F-4D97-AF65-F5344CB8AC3E}">
        <p14:creationId xmlns:p14="http://schemas.microsoft.com/office/powerpoint/2010/main" val="1398499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4FA0E-B15C-EED2-5612-A7BC8F32C508}"/>
              </a:ext>
            </a:extLst>
          </p:cNvPr>
          <p:cNvSpPr>
            <a:spLocks noGrp="1"/>
          </p:cNvSpPr>
          <p:nvPr>
            <p:ph type="title"/>
          </p:nvPr>
        </p:nvSpPr>
        <p:spPr/>
        <p:txBody>
          <a:bodyPr/>
          <a:lstStyle/>
          <a:p>
            <a:r>
              <a:rPr lang="en-US" dirty="0"/>
              <a:t>Deep Dive on CVFEM: Implicit Time Discretization; Code</a:t>
            </a:r>
          </a:p>
        </p:txBody>
      </p:sp>
      <p:sp>
        <p:nvSpPr>
          <p:cNvPr id="3" name="Slide Number Placeholder 2">
            <a:extLst>
              <a:ext uri="{FF2B5EF4-FFF2-40B4-BE49-F238E27FC236}">
                <a16:creationId xmlns:a16="http://schemas.microsoft.com/office/drawing/2014/main" id="{8F608738-B034-136E-CBBC-D014D7456191}"/>
              </a:ext>
            </a:extLst>
          </p:cNvPr>
          <p:cNvSpPr>
            <a:spLocks noGrp="1"/>
          </p:cNvSpPr>
          <p:nvPr>
            <p:ph type="sldNum" sz="quarter" idx="10"/>
          </p:nvPr>
        </p:nvSpPr>
        <p:spPr/>
        <p:txBody>
          <a:bodyPr/>
          <a:lstStyle/>
          <a:p>
            <a:fld id="{4FAB73BC-B049-4115-A692-8D63A059BFB8}" type="slidenum">
              <a:rPr lang="en-US" smtClean="0"/>
              <a:pPr/>
              <a:t>17</a:t>
            </a:fld>
            <a:endParaRPr lang="en-US" dirty="0"/>
          </a:p>
        </p:txBody>
      </p:sp>
      <p:sp>
        <p:nvSpPr>
          <p:cNvPr id="4" name="Content Placeholder 3">
            <a:extLst>
              <a:ext uri="{FF2B5EF4-FFF2-40B4-BE49-F238E27FC236}">
                <a16:creationId xmlns:a16="http://schemas.microsoft.com/office/drawing/2014/main" id="{98D327EE-BD0D-2C56-02AF-E132B0ED35D0}"/>
              </a:ext>
            </a:extLst>
          </p:cNvPr>
          <p:cNvSpPr>
            <a:spLocks noGrp="1"/>
          </p:cNvSpPr>
          <p:nvPr>
            <p:ph sz="quarter" idx="11"/>
          </p:nvPr>
        </p:nvSpPr>
        <p:spPr>
          <a:xfrm>
            <a:off x="647700" y="1409699"/>
            <a:ext cx="10743554" cy="5425409"/>
          </a:xfrm>
        </p:spPr>
        <p:txBody>
          <a:bodyPr/>
          <a:lstStyle/>
          <a:p>
            <a:pPr marL="342900" indent="-342900">
              <a:buFont typeface="Arial" panose="020B0604020202020204" pitchFamily="34" charset="0"/>
              <a:buChar char="•"/>
            </a:pPr>
            <a:r>
              <a:rPr lang="en-US" dirty="0">
                <a:hlinkClick r:id="rId2"/>
              </a:rPr>
              <a:t>https://github.com/NaluCFD/Nalu/blob/master/src/kernel/ScalarMassElemKernel.C</a:t>
            </a:r>
            <a:r>
              <a:rPr lang="en-US" dirty="0"/>
              <a:t> </a:t>
            </a:r>
          </a:p>
        </p:txBody>
      </p:sp>
    </p:spTree>
    <p:extLst>
      <p:ext uri="{BB962C8B-B14F-4D97-AF65-F5344CB8AC3E}">
        <p14:creationId xmlns:p14="http://schemas.microsoft.com/office/powerpoint/2010/main" val="1788861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4FA0E-B15C-EED2-5612-A7BC8F32C508}"/>
              </a:ext>
            </a:extLst>
          </p:cNvPr>
          <p:cNvSpPr>
            <a:spLocks noGrp="1"/>
          </p:cNvSpPr>
          <p:nvPr>
            <p:ph type="title"/>
          </p:nvPr>
        </p:nvSpPr>
        <p:spPr/>
        <p:txBody>
          <a:bodyPr/>
          <a:lstStyle/>
          <a:p>
            <a:r>
              <a:rPr lang="en-US" dirty="0"/>
              <a:t>The Consistent Mass Matrix</a:t>
            </a:r>
          </a:p>
        </p:txBody>
      </p:sp>
      <p:sp>
        <p:nvSpPr>
          <p:cNvPr id="3" name="Slide Number Placeholder 2">
            <a:extLst>
              <a:ext uri="{FF2B5EF4-FFF2-40B4-BE49-F238E27FC236}">
                <a16:creationId xmlns:a16="http://schemas.microsoft.com/office/drawing/2014/main" id="{8F608738-B034-136E-CBBC-D014D7456191}"/>
              </a:ext>
            </a:extLst>
          </p:cNvPr>
          <p:cNvSpPr>
            <a:spLocks noGrp="1"/>
          </p:cNvSpPr>
          <p:nvPr>
            <p:ph type="sldNum" sz="quarter" idx="10"/>
          </p:nvPr>
        </p:nvSpPr>
        <p:spPr/>
        <p:txBody>
          <a:bodyPr/>
          <a:lstStyle/>
          <a:p>
            <a:fld id="{4FAB73BC-B049-4115-A692-8D63A059BFB8}" type="slidenum">
              <a:rPr lang="en-US" smtClean="0"/>
              <a:pPr/>
              <a:t>18</a:t>
            </a:fld>
            <a:endParaRPr lang="en-US" dirty="0"/>
          </a:p>
        </p:txBody>
      </p:sp>
      <p:sp>
        <p:nvSpPr>
          <p:cNvPr id="4" name="Content Placeholder 3">
            <a:extLst>
              <a:ext uri="{FF2B5EF4-FFF2-40B4-BE49-F238E27FC236}">
                <a16:creationId xmlns:a16="http://schemas.microsoft.com/office/drawing/2014/main" id="{98D327EE-BD0D-2C56-02AF-E132B0ED35D0}"/>
              </a:ext>
            </a:extLst>
          </p:cNvPr>
          <p:cNvSpPr>
            <a:spLocks noGrp="1"/>
          </p:cNvSpPr>
          <p:nvPr>
            <p:ph sz="quarter" idx="11"/>
          </p:nvPr>
        </p:nvSpPr>
        <p:spPr>
          <a:xfrm>
            <a:off x="647700" y="1409699"/>
            <a:ext cx="10896600" cy="5425409"/>
          </a:xfrm>
        </p:spPr>
        <p:txBody>
          <a:bodyPr/>
          <a:lstStyle/>
          <a:p>
            <a:pPr marL="342900" indent="-342900">
              <a:buFont typeface="Arial" panose="020B0604020202020204" pitchFamily="34" charset="0"/>
              <a:buChar char="•"/>
            </a:pPr>
            <a:r>
              <a:rPr lang="en-US" dirty="0"/>
              <a:t>When evaluating the volumetric contributions using the full stencil, this approach is known as a </a:t>
            </a:r>
            <a:r>
              <a:rPr lang="en-US" i="1" dirty="0"/>
              <a:t>consistent mass matrix </a:t>
            </a:r>
            <a:r>
              <a:rPr lang="en-US" dirty="0"/>
              <a:t>as compared to the previous </a:t>
            </a:r>
            <a:r>
              <a:rPr lang="en-US" i="1" dirty="0"/>
              <a:t>lumped mass matrix </a:t>
            </a:r>
            <a:r>
              <a:rPr lang="en-US" dirty="0"/>
              <a:t>that is supported by CC and EBVC</a:t>
            </a:r>
          </a:p>
          <a:p>
            <a:pPr marL="342900" indent="-342900">
              <a:buFont typeface="Arial" panose="020B0604020202020204" pitchFamily="34" charset="0"/>
              <a:buChar char="•"/>
            </a:pPr>
            <a:endParaRPr lang="en-US" dirty="0"/>
          </a:p>
          <a:p>
            <a:endParaRPr lang="en-US" dirty="0"/>
          </a:p>
          <a:p>
            <a:endParaRPr lang="en-US" dirty="0"/>
          </a:p>
        </p:txBody>
      </p:sp>
      <p:pic>
        <p:nvPicPr>
          <p:cNvPr id="7" name="Picture 6">
            <a:extLst>
              <a:ext uri="{FF2B5EF4-FFF2-40B4-BE49-F238E27FC236}">
                <a16:creationId xmlns:a16="http://schemas.microsoft.com/office/drawing/2014/main" id="{B98281DC-3926-2E33-08CE-E34D2E0F5DC1}"/>
              </a:ext>
            </a:extLst>
          </p:cNvPr>
          <p:cNvPicPr>
            <a:picLocks noChangeAspect="1"/>
          </p:cNvPicPr>
          <p:nvPr/>
        </p:nvPicPr>
        <p:blipFill>
          <a:blip r:embed="rId2"/>
          <a:stretch>
            <a:fillRect/>
          </a:stretch>
        </p:blipFill>
        <p:spPr>
          <a:xfrm>
            <a:off x="290364" y="2388573"/>
            <a:ext cx="7505700" cy="850900"/>
          </a:xfrm>
          <a:prstGeom prst="rect">
            <a:avLst/>
          </a:prstGeom>
        </p:spPr>
      </p:pic>
      <p:pic>
        <p:nvPicPr>
          <p:cNvPr id="9" name="Picture 8">
            <a:extLst>
              <a:ext uri="{FF2B5EF4-FFF2-40B4-BE49-F238E27FC236}">
                <a16:creationId xmlns:a16="http://schemas.microsoft.com/office/drawing/2014/main" id="{65D7C721-0C66-30A8-F228-B2D8D8F13313}"/>
              </a:ext>
            </a:extLst>
          </p:cNvPr>
          <p:cNvPicPr>
            <a:picLocks noChangeAspect="1"/>
          </p:cNvPicPr>
          <p:nvPr/>
        </p:nvPicPr>
        <p:blipFill>
          <a:blip r:embed="rId3"/>
          <a:stretch>
            <a:fillRect/>
          </a:stretch>
        </p:blipFill>
        <p:spPr>
          <a:xfrm>
            <a:off x="8124249" y="4196441"/>
            <a:ext cx="3128582" cy="2638667"/>
          </a:xfrm>
          <a:prstGeom prst="rect">
            <a:avLst/>
          </a:prstGeom>
        </p:spPr>
      </p:pic>
      <p:pic>
        <p:nvPicPr>
          <p:cNvPr id="5" name="Picture 4">
            <a:extLst>
              <a:ext uri="{FF2B5EF4-FFF2-40B4-BE49-F238E27FC236}">
                <a16:creationId xmlns:a16="http://schemas.microsoft.com/office/drawing/2014/main" id="{DF991E30-E902-81F8-2E28-87069F27746E}"/>
              </a:ext>
            </a:extLst>
          </p:cNvPr>
          <p:cNvPicPr>
            <a:picLocks noChangeAspect="1"/>
          </p:cNvPicPr>
          <p:nvPr/>
        </p:nvPicPr>
        <p:blipFill>
          <a:blip r:embed="rId4"/>
          <a:stretch>
            <a:fillRect/>
          </a:stretch>
        </p:blipFill>
        <p:spPr>
          <a:xfrm>
            <a:off x="201464" y="3480680"/>
            <a:ext cx="7683500" cy="800100"/>
          </a:xfrm>
          <a:prstGeom prst="rect">
            <a:avLst/>
          </a:prstGeom>
        </p:spPr>
      </p:pic>
      <p:pic>
        <p:nvPicPr>
          <p:cNvPr id="11" name="Picture 10">
            <a:extLst>
              <a:ext uri="{FF2B5EF4-FFF2-40B4-BE49-F238E27FC236}">
                <a16:creationId xmlns:a16="http://schemas.microsoft.com/office/drawing/2014/main" id="{1E8B80D0-8F0D-5798-D126-982EAC122D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2202" y="4331423"/>
            <a:ext cx="5148294" cy="2449087"/>
          </a:xfrm>
          <a:prstGeom prst="rect">
            <a:avLst/>
          </a:prstGeom>
        </p:spPr>
      </p:pic>
      <p:sp>
        <p:nvSpPr>
          <p:cNvPr id="12" name="TextBox 11">
            <a:extLst>
              <a:ext uri="{FF2B5EF4-FFF2-40B4-BE49-F238E27FC236}">
                <a16:creationId xmlns:a16="http://schemas.microsoft.com/office/drawing/2014/main" id="{4C72ACE3-0013-DAB9-B015-4487104F4315}"/>
              </a:ext>
            </a:extLst>
          </p:cNvPr>
          <p:cNvSpPr txBox="1"/>
          <p:nvPr/>
        </p:nvSpPr>
        <p:spPr>
          <a:xfrm>
            <a:off x="8103029" y="3653822"/>
            <a:ext cx="0" cy="0"/>
          </a:xfrm>
          <a:prstGeom prst="rect">
            <a:avLst/>
          </a:prstGeom>
        </p:spPr>
        <p:txBody>
          <a:bodyPr vert="horz" wrap="none" lIns="91440" tIns="45720" rIns="91440" bIns="45720" rtlCol="0">
            <a:noAutofit/>
          </a:bodyPr>
          <a:lstStyle/>
          <a:p>
            <a:pPr algn="l"/>
            <a:r>
              <a:rPr lang="en-US" dirty="0"/>
              <a:t>(Lumped)</a:t>
            </a:r>
          </a:p>
        </p:txBody>
      </p:sp>
      <p:sp>
        <p:nvSpPr>
          <p:cNvPr id="13" name="TextBox 12">
            <a:extLst>
              <a:ext uri="{FF2B5EF4-FFF2-40B4-BE49-F238E27FC236}">
                <a16:creationId xmlns:a16="http://schemas.microsoft.com/office/drawing/2014/main" id="{A062B23C-2B78-1F4D-2384-42B45A28F6D3}"/>
              </a:ext>
            </a:extLst>
          </p:cNvPr>
          <p:cNvSpPr txBox="1"/>
          <p:nvPr/>
        </p:nvSpPr>
        <p:spPr>
          <a:xfrm>
            <a:off x="8103029" y="2697903"/>
            <a:ext cx="0" cy="0"/>
          </a:xfrm>
          <a:prstGeom prst="rect">
            <a:avLst/>
          </a:prstGeom>
        </p:spPr>
        <p:txBody>
          <a:bodyPr vert="horz" wrap="none" lIns="91440" tIns="45720" rIns="91440" bIns="45720" rtlCol="0">
            <a:noAutofit/>
          </a:bodyPr>
          <a:lstStyle/>
          <a:p>
            <a:pPr algn="l"/>
            <a:r>
              <a:rPr lang="en-US" dirty="0"/>
              <a:t>(Consistent)</a:t>
            </a:r>
          </a:p>
        </p:txBody>
      </p:sp>
      <p:sp>
        <p:nvSpPr>
          <p:cNvPr id="16" name="TextBox 15">
            <a:extLst>
              <a:ext uri="{FF2B5EF4-FFF2-40B4-BE49-F238E27FC236}">
                <a16:creationId xmlns:a16="http://schemas.microsoft.com/office/drawing/2014/main" id="{B56A91CE-330B-BD09-0FCA-6E4D8AF55BC3}"/>
              </a:ext>
            </a:extLst>
          </p:cNvPr>
          <p:cNvSpPr txBox="1"/>
          <p:nvPr/>
        </p:nvSpPr>
        <p:spPr>
          <a:xfrm>
            <a:off x="5938758" y="4370388"/>
            <a:ext cx="2663033" cy="2585323"/>
          </a:xfrm>
          <a:prstGeom prst="rect">
            <a:avLst/>
          </a:prstGeom>
          <a:noFill/>
        </p:spPr>
        <p:txBody>
          <a:bodyPr wrap="square">
            <a:spAutoFit/>
          </a:bodyPr>
          <a:lstStyle/>
          <a:p>
            <a:r>
              <a:rPr lang="en-US" dirty="0" err="1"/>
              <a:t>Convecting</a:t>
            </a:r>
            <a:r>
              <a:rPr lang="en-US" dirty="0"/>
              <a:t> Taylor Vortex analytical solution; error computed at 1 second</a:t>
            </a:r>
          </a:p>
          <a:p>
            <a:pPr algn="l"/>
            <a:endParaRPr lang="en-US" dirty="0"/>
          </a:p>
          <a:p>
            <a:pPr algn="l"/>
            <a:r>
              <a:rPr lang="en-US" dirty="0"/>
              <a:t>Shown to be the </a:t>
            </a:r>
          </a:p>
          <a:p>
            <a:pPr algn="l"/>
            <a:r>
              <a:rPr lang="en-US" dirty="0"/>
              <a:t>convergence rate, </a:t>
            </a:r>
          </a:p>
          <a:p>
            <a:pPr algn="l"/>
            <a:r>
              <a:rPr lang="en-US" dirty="0"/>
              <a:t>2</a:t>
            </a:r>
            <a:r>
              <a:rPr lang="en-US" baseline="30000" dirty="0"/>
              <a:t>nd</a:t>
            </a:r>
            <a:r>
              <a:rPr lang="en-US" dirty="0"/>
              <a:t> order</a:t>
            </a:r>
          </a:p>
          <a:p>
            <a:endParaRPr lang="en-US" dirty="0"/>
          </a:p>
        </p:txBody>
      </p:sp>
      <p:pic>
        <p:nvPicPr>
          <p:cNvPr id="6" name="Picture 5">
            <a:extLst>
              <a:ext uri="{FF2B5EF4-FFF2-40B4-BE49-F238E27FC236}">
                <a16:creationId xmlns:a16="http://schemas.microsoft.com/office/drawing/2014/main" id="{A30ADCF6-C41A-84D5-B2DB-EBC845457CB9}"/>
              </a:ext>
            </a:extLst>
          </p:cNvPr>
          <p:cNvPicPr>
            <a:picLocks noChangeAspect="1"/>
          </p:cNvPicPr>
          <p:nvPr/>
        </p:nvPicPr>
        <p:blipFill>
          <a:blip r:embed="rId6"/>
          <a:stretch>
            <a:fillRect/>
          </a:stretch>
        </p:blipFill>
        <p:spPr>
          <a:xfrm>
            <a:off x="9667631" y="2593189"/>
            <a:ext cx="1955800" cy="596900"/>
          </a:xfrm>
          <a:prstGeom prst="rect">
            <a:avLst/>
          </a:prstGeom>
        </p:spPr>
      </p:pic>
    </p:spTree>
    <p:extLst>
      <p:ext uri="{BB962C8B-B14F-4D97-AF65-F5344CB8AC3E}">
        <p14:creationId xmlns:p14="http://schemas.microsoft.com/office/powerpoint/2010/main" val="1409807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FC5C8-63DA-7091-CB37-AF5AB30607F0}"/>
              </a:ext>
            </a:extLst>
          </p:cNvPr>
          <p:cNvSpPr>
            <a:spLocks noGrp="1"/>
          </p:cNvSpPr>
          <p:nvPr>
            <p:ph type="title"/>
          </p:nvPr>
        </p:nvSpPr>
        <p:spPr/>
        <p:txBody>
          <a:bodyPr/>
          <a:lstStyle/>
          <a:p>
            <a:r>
              <a:rPr lang="en-US" dirty="0"/>
              <a:t>Deep Dive on CVFEM: Source Term Discretization</a:t>
            </a:r>
          </a:p>
        </p:txBody>
      </p:sp>
      <p:sp>
        <p:nvSpPr>
          <p:cNvPr id="3" name="Slide Number Placeholder 2">
            <a:extLst>
              <a:ext uri="{FF2B5EF4-FFF2-40B4-BE49-F238E27FC236}">
                <a16:creationId xmlns:a16="http://schemas.microsoft.com/office/drawing/2014/main" id="{85343B14-6434-53B9-8AC4-6B3E1F903E58}"/>
              </a:ext>
            </a:extLst>
          </p:cNvPr>
          <p:cNvSpPr>
            <a:spLocks noGrp="1"/>
          </p:cNvSpPr>
          <p:nvPr>
            <p:ph type="sldNum" sz="quarter" idx="10"/>
          </p:nvPr>
        </p:nvSpPr>
        <p:spPr/>
        <p:txBody>
          <a:bodyPr/>
          <a:lstStyle/>
          <a:p>
            <a:fld id="{4FAB73BC-B049-4115-A692-8D63A059BFB8}" type="slidenum">
              <a:rPr lang="en-US" smtClean="0"/>
              <a:pPr/>
              <a:t>19</a:t>
            </a:fld>
            <a:endParaRPr lang="en-US" dirty="0"/>
          </a:p>
        </p:txBody>
      </p:sp>
      <p:sp>
        <p:nvSpPr>
          <p:cNvPr id="4" name="Content Placeholder 3">
            <a:extLst>
              <a:ext uri="{FF2B5EF4-FFF2-40B4-BE49-F238E27FC236}">
                <a16:creationId xmlns:a16="http://schemas.microsoft.com/office/drawing/2014/main" id="{68B19484-5570-799D-0EF0-CDF731407A74}"/>
              </a:ext>
            </a:extLst>
          </p:cNvPr>
          <p:cNvSpPr>
            <a:spLocks noGrp="1"/>
          </p:cNvSpPr>
          <p:nvPr>
            <p:ph sz="quarter" idx="11"/>
          </p:nvPr>
        </p:nvSpPr>
        <p:spPr/>
        <p:txBody>
          <a:bodyPr/>
          <a:lstStyle/>
          <a:p>
            <a:pPr marL="342900" indent="-342900">
              <a:buFont typeface="Arial" panose="020B0604020202020204" pitchFamily="34" charset="0"/>
              <a:buChar char="•"/>
            </a:pPr>
            <a:r>
              <a:rPr lang="en-US" dirty="0"/>
              <a:t>Source terms for CVFEM are also assembled over an element or nodal loop</a:t>
            </a:r>
          </a:p>
          <a:p>
            <a:pPr marL="342900" indent="-342900">
              <a:buFont typeface="Arial" panose="020B0604020202020204" pitchFamily="34" charset="0"/>
              <a:buChar char="•"/>
            </a:pPr>
            <a:r>
              <a:rPr lang="en-US" dirty="0"/>
              <a:t>In some cases, the source term can be complex, i.e., includes gradients, which drives either a nodal assembly of these quantities to the nodes (recall, the projected nodal gradient), or local evaluation using the shape function derivatives (see upcoming diffusion operator)</a:t>
            </a:r>
          </a:p>
          <a:p>
            <a:endParaRPr lang="en-US" dirty="0"/>
          </a:p>
        </p:txBody>
      </p:sp>
      <p:pic>
        <p:nvPicPr>
          <p:cNvPr id="5" name="Picture 4">
            <a:extLst>
              <a:ext uri="{FF2B5EF4-FFF2-40B4-BE49-F238E27FC236}">
                <a16:creationId xmlns:a16="http://schemas.microsoft.com/office/drawing/2014/main" id="{7B6339FB-C05C-2DF5-C383-002C10148956}"/>
              </a:ext>
            </a:extLst>
          </p:cNvPr>
          <p:cNvPicPr>
            <a:picLocks noChangeAspect="1"/>
          </p:cNvPicPr>
          <p:nvPr/>
        </p:nvPicPr>
        <p:blipFill>
          <a:blip r:embed="rId2"/>
          <a:stretch>
            <a:fillRect/>
          </a:stretch>
        </p:blipFill>
        <p:spPr>
          <a:xfrm>
            <a:off x="829552" y="3099261"/>
            <a:ext cx="3860800" cy="2540000"/>
          </a:xfrm>
          <a:prstGeom prst="rect">
            <a:avLst/>
          </a:prstGeom>
        </p:spPr>
      </p:pic>
      <p:pic>
        <p:nvPicPr>
          <p:cNvPr id="6" name="Picture 5">
            <a:extLst>
              <a:ext uri="{FF2B5EF4-FFF2-40B4-BE49-F238E27FC236}">
                <a16:creationId xmlns:a16="http://schemas.microsoft.com/office/drawing/2014/main" id="{47168C2E-7787-C371-A134-4C8D2E041A6B}"/>
              </a:ext>
            </a:extLst>
          </p:cNvPr>
          <p:cNvPicPr>
            <a:picLocks noChangeAspect="1"/>
          </p:cNvPicPr>
          <p:nvPr/>
        </p:nvPicPr>
        <p:blipFill>
          <a:blip r:embed="rId3"/>
          <a:stretch>
            <a:fillRect/>
          </a:stretch>
        </p:blipFill>
        <p:spPr>
          <a:xfrm>
            <a:off x="4379885" y="3988261"/>
            <a:ext cx="2781300" cy="762000"/>
          </a:xfrm>
          <a:prstGeom prst="rect">
            <a:avLst/>
          </a:prstGeom>
        </p:spPr>
      </p:pic>
    </p:spTree>
    <p:extLst>
      <p:ext uri="{BB962C8B-B14F-4D97-AF65-F5344CB8AC3E}">
        <p14:creationId xmlns:p14="http://schemas.microsoft.com/office/powerpoint/2010/main" val="3866005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54A8F-0599-D7FD-E049-0E6A7CDC8570}"/>
              </a:ext>
            </a:extLst>
          </p:cNvPr>
          <p:cNvSpPr>
            <a:spLocks noGrp="1"/>
          </p:cNvSpPr>
          <p:nvPr>
            <p:ph type="title"/>
          </p:nvPr>
        </p:nvSpPr>
        <p:spPr/>
        <p:txBody>
          <a:bodyPr/>
          <a:lstStyle/>
          <a:p>
            <a:r>
              <a:rPr lang="en-US" dirty="0"/>
              <a:t>Review: Implicit vs Explicit</a:t>
            </a:r>
          </a:p>
        </p:txBody>
      </p:sp>
      <p:sp>
        <p:nvSpPr>
          <p:cNvPr id="3" name="Slide Number Placeholder 2">
            <a:extLst>
              <a:ext uri="{FF2B5EF4-FFF2-40B4-BE49-F238E27FC236}">
                <a16:creationId xmlns:a16="http://schemas.microsoft.com/office/drawing/2014/main" id="{0B56ADC0-33CC-E205-D410-56A8728D4C4E}"/>
              </a:ext>
            </a:extLst>
          </p:cNvPr>
          <p:cNvSpPr>
            <a:spLocks noGrp="1"/>
          </p:cNvSpPr>
          <p:nvPr>
            <p:ph type="sldNum" sz="quarter" idx="10"/>
          </p:nvPr>
        </p:nvSpPr>
        <p:spPr/>
        <p:txBody>
          <a:bodyPr/>
          <a:lstStyle/>
          <a:p>
            <a:fld id="{4FAB73BC-B049-4115-A692-8D63A059BFB8}" type="slidenum">
              <a:rPr lang="en-US" smtClean="0"/>
              <a:pPr/>
              <a:t>2</a:t>
            </a:fld>
            <a:endParaRPr lang="en-US" dirty="0"/>
          </a:p>
        </p:txBody>
      </p:sp>
      <p:sp>
        <p:nvSpPr>
          <p:cNvPr id="4" name="Content Placeholder 3">
            <a:extLst>
              <a:ext uri="{FF2B5EF4-FFF2-40B4-BE49-F238E27FC236}">
                <a16:creationId xmlns:a16="http://schemas.microsoft.com/office/drawing/2014/main" id="{44DEBF8E-9612-1FAD-CA70-5C25A270E1B8}"/>
              </a:ext>
            </a:extLst>
          </p:cNvPr>
          <p:cNvSpPr>
            <a:spLocks noGrp="1"/>
          </p:cNvSpPr>
          <p:nvPr>
            <p:ph sz="quarter" idx="11"/>
          </p:nvPr>
        </p:nvSpPr>
        <p:spPr/>
        <p:txBody>
          <a:bodyPr/>
          <a:lstStyle/>
          <a:p>
            <a:pPr marL="342900" indent="-342900">
              <a:buFont typeface="Arial" panose="020B0604020202020204" pitchFamily="34" charset="0"/>
              <a:buChar char="•"/>
            </a:pPr>
            <a:r>
              <a:rPr lang="en-US" dirty="0"/>
              <a:t>Recall, </a:t>
            </a:r>
            <a:r>
              <a:rPr lang="en-US" i="1" dirty="0">
                <a:solidFill>
                  <a:schemeClr val="tx1"/>
                </a:solidFill>
                <a:effectLst/>
              </a:rPr>
              <a:t>forward-in-time</a:t>
            </a:r>
            <a:r>
              <a:rPr lang="en-US" dirty="0">
                <a:solidFill>
                  <a:schemeClr val="tx1"/>
                </a:solidFill>
                <a:effectLst/>
              </a:rPr>
              <a:t> and </a:t>
            </a:r>
            <a:r>
              <a:rPr lang="en-US" i="1" dirty="0">
                <a:solidFill>
                  <a:schemeClr val="tx1"/>
                </a:solidFill>
                <a:effectLst/>
              </a:rPr>
              <a:t>central-in-space</a:t>
            </a:r>
            <a:r>
              <a:rPr lang="en-US" dirty="0">
                <a:solidFill>
                  <a:schemeClr val="tx1"/>
                </a:solidFill>
                <a:effectLst/>
              </a:rPr>
              <a:t> derivatives: FT-CS </a:t>
            </a:r>
            <a:r>
              <a:rPr lang="en-US" b="1" i="1" dirty="0">
                <a:solidFill>
                  <a:schemeClr val="tx1"/>
                </a:solidFill>
              </a:rPr>
              <a:t>NOT STABLE</a:t>
            </a:r>
          </a:p>
          <a:p>
            <a:pPr marL="342900" indent="-342900">
              <a:buFont typeface="Arial" panose="020B0604020202020204" pitchFamily="34" charset="0"/>
              <a:buChar char="•"/>
            </a:pPr>
            <a:endParaRPr lang="en-US" b="1" i="1" dirty="0">
              <a:solidFill>
                <a:schemeClr val="tx1"/>
              </a:solidFill>
            </a:endParaRPr>
          </a:p>
          <a:p>
            <a:pPr marL="342900" indent="-342900">
              <a:buFont typeface="Arial" panose="020B0604020202020204" pitchFamily="34" charset="0"/>
              <a:buChar char="•"/>
            </a:pPr>
            <a:endParaRPr lang="en-US" b="1" i="1" dirty="0">
              <a:solidFill>
                <a:schemeClr val="tx1"/>
              </a:solidFill>
            </a:endParaRPr>
          </a:p>
          <a:p>
            <a:pPr marL="342900" indent="-342900">
              <a:buFont typeface="Arial" panose="020B0604020202020204" pitchFamily="34" charset="0"/>
              <a:buChar char="•"/>
            </a:pPr>
            <a:endParaRPr lang="en-US" b="1" i="1" dirty="0">
              <a:solidFill>
                <a:schemeClr val="tx1"/>
              </a:solidFill>
            </a:endParaRPr>
          </a:p>
          <a:p>
            <a:pPr marL="342900" indent="-342900">
              <a:buFont typeface="Arial" panose="020B0604020202020204" pitchFamily="34" charset="0"/>
              <a:buChar char="•"/>
            </a:pPr>
            <a:endParaRPr lang="en-US" b="1" i="1" dirty="0">
              <a:solidFill>
                <a:schemeClr val="tx1"/>
              </a:solidFill>
            </a:endParaRPr>
          </a:p>
          <a:p>
            <a:pPr marL="342900" indent="-342900">
              <a:buFont typeface="Arial" panose="020B0604020202020204" pitchFamily="34" charset="0"/>
              <a:buChar char="•"/>
            </a:pPr>
            <a:endParaRPr lang="en-US" b="1" i="1" dirty="0">
              <a:solidFill>
                <a:schemeClr val="tx1"/>
              </a:solidFill>
            </a:endParaRPr>
          </a:p>
          <a:p>
            <a:pPr marL="342900" indent="-342900">
              <a:buFont typeface="Arial" panose="020B0604020202020204" pitchFamily="34" charset="0"/>
              <a:buChar char="•"/>
            </a:pPr>
            <a:r>
              <a:rPr lang="en-US" dirty="0">
                <a:solidFill>
                  <a:schemeClr val="tx1"/>
                </a:solidFill>
                <a:effectLst/>
              </a:rPr>
              <a:t>And,</a:t>
            </a:r>
            <a:r>
              <a:rPr lang="en-US" i="1" dirty="0">
                <a:solidFill>
                  <a:schemeClr val="tx1"/>
                </a:solidFill>
                <a:effectLst/>
              </a:rPr>
              <a:t> backward-in-time</a:t>
            </a:r>
            <a:r>
              <a:rPr lang="en-US" dirty="0">
                <a:solidFill>
                  <a:schemeClr val="tx1"/>
                </a:solidFill>
                <a:effectLst/>
              </a:rPr>
              <a:t> and </a:t>
            </a:r>
            <a:r>
              <a:rPr lang="en-US" i="1" dirty="0">
                <a:solidFill>
                  <a:schemeClr val="tx1"/>
                </a:solidFill>
                <a:effectLst/>
              </a:rPr>
              <a:t>central-in-space</a:t>
            </a:r>
            <a:r>
              <a:rPr lang="en-US" dirty="0">
                <a:solidFill>
                  <a:schemeClr val="tx1"/>
                </a:solidFill>
                <a:effectLst/>
              </a:rPr>
              <a:t> derivatives: BT-CS</a:t>
            </a:r>
            <a:r>
              <a:rPr lang="en-US" b="1" i="1" dirty="0">
                <a:solidFill>
                  <a:schemeClr val="tx1"/>
                </a:solidFill>
              </a:rPr>
              <a:t>  STABLE, however, oscillatory at high Peclet numbers</a:t>
            </a:r>
            <a:endParaRPr lang="en-US" dirty="0"/>
          </a:p>
        </p:txBody>
      </p:sp>
      <p:pic>
        <p:nvPicPr>
          <p:cNvPr id="5" name="Picture 4">
            <a:extLst>
              <a:ext uri="{FF2B5EF4-FFF2-40B4-BE49-F238E27FC236}">
                <a16:creationId xmlns:a16="http://schemas.microsoft.com/office/drawing/2014/main" id="{5CD226EA-9231-0DBB-47B1-1FB1F3183442}"/>
              </a:ext>
            </a:extLst>
          </p:cNvPr>
          <p:cNvPicPr>
            <a:picLocks noChangeAspect="1"/>
          </p:cNvPicPr>
          <p:nvPr/>
        </p:nvPicPr>
        <p:blipFill>
          <a:blip r:embed="rId2"/>
          <a:stretch>
            <a:fillRect/>
          </a:stretch>
        </p:blipFill>
        <p:spPr>
          <a:xfrm>
            <a:off x="6010512" y="328380"/>
            <a:ext cx="2273300" cy="622300"/>
          </a:xfrm>
          <a:prstGeom prst="rect">
            <a:avLst/>
          </a:prstGeom>
        </p:spPr>
      </p:pic>
      <p:pic>
        <p:nvPicPr>
          <p:cNvPr id="6" name="Picture 5">
            <a:extLst>
              <a:ext uri="{FF2B5EF4-FFF2-40B4-BE49-F238E27FC236}">
                <a16:creationId xmlns:a16="http://schemas.microsoft.com/office/drawing/2014/main" id="{7AA63D16-D78B-D237-4521-B630493209EC}"/>
              </a:ext>
            </a:extLst>
          </p:cNvPr>
          <p:cNvPicPr>
            <a:picLocks noChangeAspect="1"/>
          </p:cNvPicPr>
          <p:nvPr/>
        </p:nvPicPr>
        <p:blipFill>
          <a:blip r:embed="rId3"/>
          <a:stretch>
            <a:fillRect/>
          </a:stretch>
        </p:blipFill>
        <p:spPr>
          <a:xfrm>
            <a:off x="5147818" y="3048000"/>
            <a:ext cx="4648200" cy="381000"/>
          </a:xfrm>
          <a:prstGeom prst="rect">
            <a:avLst/>
          </a:prstGeom>
        </p:spPr>
      </p:pic>
      <p:pic>
        <p:nvPicPr>
          <p:cNvPr id="7" name="Picture 6">
            <a:extLst>
              <a:ext uri="{FF2B5EF4-FFF2-40B4-BE49-F238E27FC236}">
                <a16:creationId xmlns:a16="http://schemas.microsoft.com/office/drawing/2014/main" id="{78618243-3424-190E-EE90-DDF40F9CA827}"/>
              </a:ext>
            </a:extLst>
          </p:cNvPr>
          <p:cNvPicPr>
            <a:picLocks noChangeAspect="1"/>
          </p:cNvPicPr>
          <p:nvPr/>
        </p:nvPicPr>
        <p:blipFill>
          <a:blip r:embed="rId4"/>
          <a:stretch>
            <a:fillRect/>
          </a:stretch>
        </p:blipFill>
        <p:spPr>
          <a:xfrm>
            <a:off x="1600200" y="2001236"/>
            <a:ext cx="6159500" cy="673100"/>
          </a:xfrm>
          <a:prstGeom prst="rect">
            <a:avLst/>
          </a:prstGeom>
        </p:spPr>
      </p:pic>
      <p:pic>
        <p:nvPicPr>
          <p:cNvPr id="8" name="Picture 7">
            <a:extLst>
              <a:ext uri="{FF2B5EF4-FFF2-40B4-BE49-F238E27FC236}">
                <a16:creationId xmlns:a16="http://schemas.microsoft.com/office/drawing/2014/main" id="{C0F8A586-8B5F-533C-86B7-E38CFDD25C9E}"/>
              </a:ext>
            </a:extLst>
          </p:cNvPr>
          <p:cNvPicPr>
            <a:picLocks noChangeAspect="1"/>
          </p:cNvPicPr>
          <p:nvPr/>
        </p:nvPicPr>
        <p:blipFill>
          <a:blip r:embed="rId5"/>
          <a:stretch>
            <a:fillRect/>
          </a:stretch>
        </p:blipFill>
        <p:spPr>
          <a:xfrm>
            <a:off x="3969512" y="5985369"/>
            <a:ext cx="4991100" cy="381000"/>
          </a:xfrm>
          <a:prstGeom prst="rect">
            <a:avLst/>
          </a:prstGeom>
        </p:spPr>
      </p:pic>
      <p:pic>
        <p:nvPicPr>
          <p:cNvPr id="9" name="Picture 8">
            <a:extLst>
              <a:ext uri="{FF2B5EF4-FFF2-40B4-BE49-F238E27FC236}">
                <a16:creationId xmlns:a16="http://schemas.microsoft.com/office/drawing/2014/main" id="{7CA4D0D3-BE9F-9079-228B-068D31E1EDEC}"/>
              </a:ext>
            </a:extLst>
          </p:cNvPr>
          <p:cNvPicPr>
            <a:picLocks noChangeAspect="1"/>
          </p:cNvPicPr>
          <p:nvPr/>
        </p:nvPicPr>
        <p:blipFill>
          <a:blip r:embed="rId6"/>
          <a:stretch>
            <a:fillRect/>
          </a:stretch>
        </p:blipFill>
        <p:spPr>
          <a:xfrm>
            <a:off x="9796018" y="5985369"/>
            <a:ext cx="1295400" cy="304800"/>
          </a:xfrm>
          <a:prstGeom prst="rect">
            <a:avLst/>
          </a:prstGeom>
        </p:spPr>
      </p:pic>
      <p:pic>
        <p:nvPicPr>
          <p:cNvPr id="10" name="Picture 9">
            <a:extLst>
              <a:ext uri="{FF2B5EF4-FFF2-40B4-BE49-F238E27FC236}">
                <a16:creationId xmlns:a16="http://schemas.microsoft.com/office/drawing/2014/main" id="{288C2B06-97FC-DE0F-8968-23330ACE1AD8}"/>
              </a:ext>
            </a:extLst>
          </p:cNvPr>
          <p:cNvPicPr>
            <a:picLocks noChangeAspect="1"/>
          </p:cNvPicPr>
          <p:nvPr/>
        </p:nvPicPr>
        <p:blipFill>
          <a:blip r:embed="rId7"/>
          <a:stretch>
            <a:fillRect/>
          </a:stretch>
        </p:blipFill>
        <p:spPr>
          <a:xfrm>
            <a:off x="1600200" y="4729770"/>
            <a:ext cx="6565900" cy="673100"/>
          </a:xfrm>
          <a:prstGeom prst="rect">
            <a:avLst/>
          </a:prstGeom>
        </p:spPr>
      </p:pic>
    </p:spTree>
    <p:extLst>
      <p:ext uri="{BB962C8B-B14F-4D97-AF65-F5344CB8AC3E}">
        <p14:creationId xmlns:p14="http://schemas.microsoft.com/office/powerpoint/2010/main" val="1599697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FC5C8-63DA-7091-CB37-AF5AB30607F0}"/>
              </a:ext>
            </a:extLst>
          </p:cNvPr>
          <p:cNvSpPr>
            <a:spLocks noGrp="1"/>
          </p:cNvSpPr>
          <p:nvPr>
            <p:ph type="title"/>
          </p:nvPr>
        </p:nvSpPr>
        <p:spPr/>
        <p:txBody>
          <a:bodyPr/>
          <a:lstStyle/>
          <a:p>
            <a:r>
              <a:rPr lang="en-US" dirty="0"/>
              <a:t>Deep Dive on CVFEM: Source Term Discretization; Code</a:t>
            </a:r>
          </a:p>
        </p:txBody>
      </p:sp>
      <p:sp>
        <p:nvSpPr>
          <p:cNvPr id="3" name="Slide Number Placeholder 2">
            <a:extLst>
              <a:ext uri="{FF2B5EF4-FFF2-40B4-BE49-F238E27FC236}">
                <a16:creationId xmlns:a16="http://schemas.microsoft.com/office/drawing/2014/main" id="{85343B14-6434-53B9-8AC4-6B3E1F903E58}"/>
              </a:ext>
            </a:extLst>
          </p:cNvPr>
          <p:cNvSpPr>
            <a:spLocks noGrp="1"/>
          </p:cNvSpPr>
          <p:nvPr>
            <p:ph type="sldNum" sz="quarter" idx="10"/>
          </p:nvPr>
        </p:nvSpPr>
        <p:spPr/>
        <p:txBody>
          <a:bodyPr/>
          <a:lstStyle/>
          <a:p>
            <a:fld id="{4FAB73BC-B049-4115-A692-8D63A059BFB8}" type="slidenum">
              <a:rPr lang="en-US" smtClean="0"/>
              <a:pPr/>
              <a:t>20</a:t>
            </a:fld>
            <a:endParaRPr lang="en-US" dirty="0"/>
          </a:p>
        </p:txBody>
      </p:sp>
      <p:sp>
        <p:nvSpPr>
          <p:cNvPr id="4" name="Content Placeholder 3">
            <a:extLst>
              <a:ext uri="{FF2B5EF4-FFF2-40B4-BE49-F238E27FC236}">
                <a16:creationId xmlns:a16="http://schemas.microsoft.com/office/drawing/2014/main" id="{68B19484-5570-799D-0EF0-CDF731407A74}"/>
              </a:ext>
            </a:extLst>
          </p:cNvPr>
          <p:cNvSpPr>
            <a:spLocks noGrp="1"/>
          </p:cNvSpPr>
          <p:nvPr>
            <p:ph sz="quarter" idx="11"/>
          </p:nvPr>
        </p:nvSpPr>
        <p:spPr>
          <a:xfrm>
            <a:off x="647700" y="1409700"/>
            <a:ext cx="3800633" cy="4610100"/>
          </a:xfrm>
        </p:spPr>
        <p:txBody>
          <a:bodyPr/>
          <a:lstStyle/>
          <a:p>
            <a:pPr marL="342900" indent="-342900">
              <a:buFont typeface="Arial" panose="020B0604020202020204" pitchFamily="34" charset="0"/>
              <a:buChar char="•"/>
            </a:pPr>
            <a:r>
              <a:rPr lang="en-US" dirty="0">
                <a:hlinkClick r:id="rId2"/>
              </a:rPr>
              <a:t>https://github.com/NaluCFD/Nalu/blob/master/src/user_functions/SteadyThermal3dContactSrcElemKernel.C</a:t>
            </a:r>
            <a:r>
              <a:rPr lang="en-US" dirty="0"/>
              <a:t> </a:t>
            </a:r>
          </a:p>
          <a:p>
            <a:pPr marL="342900" indent="-34290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20A77C6D-CFA8-0FA6-2329-C43542516250}"/>
              </a:ext>
            </a:extLst>
          </p:cNvPr>
          <p:cNvPicPr>
            <a:picLocks noChangeAspect="1"/>
          </p:cNvPicPr>
          <p:nvPr/>
        </p:nvPicPr>
        <p:blipFill>
          <a:blip r:embed="rId3"/>
          <a:stretch>
            <a:fillRect/>
          </a:stretch>
        </p:blipFill>
        <p:spPr>
          <a:xfrm>
            <a:off x="4945805" y="1029798"/>
            <a:ext cx="6259285" cy="5806714"/>
          </a:xfrm>
          <a:prstGeom prst="rect">
            <a:avLst/>
          </a:prstGeom>
        </p:spPr>
      </p:pic>
    </p:spTree>
    <p:extLst>
      <p:ext uri="{BB962C8B-B14F-4D97-AF65-F5344CB8AC3E}">
        <p14:creationId xmlns:p14="http://schemas.microsoft.com/office/powerpoint/2010/main" val="290593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44458-09DF-DD09-4714-AA0768DCC3E5}"/>
              </a:ext>
            </a:extLst>
          </p:cNvPr>
          <p:cNvSpPr>
            <a:spLocks noGrp="1"/>
          </p:cNvSpPr>
          <p:nvPr>
            <p:ph type="title"/>
          </p:nvPr>
        </p:nvSpPr>
        <p:spPr/>
        <p:txBody>
          <a:bodyPr/>
          <a:lstStyle/>
          <a:p>
            <a:r>
              <a:rPr lang="en-US" dirty="0"/>
              <a:t>Deep Dive on CVFEM: Advection Discretization (no stabilization)</a:t>
            </a:r>
          </a:p>
        </p:txBody>
      </p:sp>
      <p:sp>
        <p:nvSpPr>
          <p:cNvPr id="3" name="Slide Number Placeholder 2">
            <a:extLst>
              <a:ext uri="{FF2B5EF4-FFF2-40B4-BE49-F238E27FC236}">
                <a16:creationId xmlns:a16="http://schemas.microsoft.com/office/drawing/2014/main" id="{DBE7369F-0844-FDEC-DFCA-92E8E5482220}"/>
              </a:ext>
            </a:extLst>
          </p:cNvPr>
          <p:cNvSpPr>
            <a:spLocks noGrp="1"/>
          </p:cNvSpPr>
          <p:nvPr>
            <p:ph type="sldNum" sz="quarter" idx="10"/>
          </p:nvPr>
        </p:nvSpPr>
        <p:spPr/>
        <p:txBody>
          <a:bodyPr/>
          <a:lstStyle/>
          <a:p>
            <a:fld id="{4FAB73BC-B049-4115-A692-8D63A059BFB8}" type="slidenum">
              <a:rPr lang="en-US" smtClean="0"/>
              <a:pPr/>
              <a:t>21</a:t>
            </a:fld>
            <a:endParaRPr lang="en-US" dirty="0"/>
          </a:p>
        </p:txBody>
      </p:sp>
      <p:sp>
        <p:nvSpPr>
          <p:cNvPr id="4" name="Content Placeholder 3">
            <a:extLst>
              <a:ext uri="{FF2B5EF4-FFF2-40B4-BE49-F238E27FC236}">
                <a16:creationId xmlns:a16="http://schemas.microsoft.com/office/drawing/2014/main" id="{2A2C4531-2C90-2C59-B266-AF543DDFF604}"/>
              </a:ext>
            </a:extLst>
          </p:cNvPr>
          <p:cNvSpPr>
            <a:spLocks noGrp="1"/>
          </p:cNvSpPr>
          <p:nvPr>
            <p:ph sz="quarter" idx="11"/>
          </p:nvPr>
        </p:nvSpPr>
        <p:spPr>
          <a:xfrm>
            <a:off x="647700" y="1409700"/>
            <a:ext cx="11049000" cy="5316564"/>
          </a:xfrm>
        </p:spPr>
        <p:txBody>
          <a:bodyPr>
            <a:normAutofit/>
          </a:bodyPr>
          <a:lstStyle/>
          <a:p>
            <a:pPr marL="342900" indent="-342900">
              <a:buFont typeface="Arial" panose="020B0604020202020204" pitchFamily="34" charset="0"/>
              <a:buChar char="•"/>
            </a:pPr>
            <a:r>
              <a:rPr lang="en-US" dirty="0"/>
              <a:t>For advection, we have transformed the volume integral to a surface integration</a:t>
            </a:r>
          </a:p>
          <a:p>
            <a:pPr marL="342900" indent="-342900">
              <a:buFont typeface="Arial" panose="020B0604020202020204" pitchFamily="34" charset="0"/>
              <a:buChar char="•"/>
            </a:pPr>
            <a:r>
              <a:rPr lang="en-US" dirty="0"/>
              <a:t>Therefore, a patch of elements are required for the full assembly at node 2</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Recall, that the mass flow rate at an integration point is prescribed</a:t>
            </a:r>
          </a:p>
          <a:p>
            <a:pPr marL="342900" indent="-342900">
              <a:buFont typeface="Arial" panose="020B0604020202020204" pitchFamily="34" charset="0"/>
              <a:buChar char="•"/>
            </a:pPr>
            <a:r>
              <a:rPr lang="en-US" dirty="0"/>
              <a:t>Integration points can also be shifted from the sub-control surface to the edge midpoint (while still using the integration point area vector)</a:t>
            </a:r>
          </a:p>
          <a:p>
            <a:pPr marL="342900" indent="-342900">
              <a:buFont typeface="Arial" panose="020B0604020202020204" pitchFamily="34" charset="0"/>
              <a:buChar char="•"/>
            </a:pPr>
            <a:r>
              <a:rPr lang="en-US" dirty="0"/>
              <a:t>This is a </a:t>
            </a:r>
            <a:r>
              <a:rPr lang="en-US" i="1" dirty="0"/>
              <a:t>central-</a:t>
            </a:r>
            <a:r>
              <a:rPr lang="en-US" dirty="0"/>
              <a:t> or </a:t>
            </a:r>
            <a:r>
              <a:rPr lang="en-US" i="1" dirty="0" err="1"/>
              <a:t>Galerkin</a:t>
            </a:r>
            <a:r>
              <a:rPr lang="en-US" i="1" dirty="0"/>
              <a:t>-based </a:t>
            </a:r>
            <a:r>
              <a:rPr lang="en-US" dirty="0"/>
              <a:t>advection operator</a:t>
            </a:r>
            <a:endParaRPr lang="en-US" i="1" dirty="0"/>
          </a:p>
        </p:txBody>
      </p:sp>
      <p:pic>
        <p:nvPicPr>
          <p:cNvPr id="5" name="Picture 4">
            <a:extLst>
              <a:ext uri="{FF2B5EF4-FFF2-40B4-BE49-F238E27FC236}">
                <a16:creationId xmlns:a16="http://schemas.microsoft.com/office/drawing/2014/main" id="{A75F87BA-9467-4F0E-EFB6-6D5FAEDD0D2A}"/>
              </a:ext>
            </a:extLst>
          </p:cNvPr>
          <p:cNvPicPr>
            <a:picLocks noChangeAspect="1"/>
          </p:cNvPicPr>
          <p:nvPr/>
        </p:nvPicPr>
        <p:blipFill>
          <a:blip r:embed="rId2"/>
          <a:stretch>
            <a:fillRect/>
          </a:stretch>
        </p:blipFill>
        <p:spPr>
          <a:xfrm>
            <a:off x="48713" y="2402465"/>
            <a:ext cx="3860800" cy="2540000"/>
          </a:xfrm>
          <a:prstGeom prst="rect">
            <a:avLst/>
          </a:prstGeom>
        </p:spPr>
      </p:pic>
      <p:cxnSp>
        <p:nvCxnSpPr>
          <p:cNvPr id="6" name="Straight Arrow Connector 5">
            <a:extLst>
              <a:ext uri="{FF2B5EF4-FFF2-40B4-BE49-F238E27FC236}">
                <a16:creationId xmlns:a16="http://schemas.microsoft.com/office/drawing/2014/main" id="{760AAD59-43A0-D578-E056-FFDAB9F88051}"/>
              </a:ext>
            </a:extLst>
          </p:cNvPr>
          <p:cNvCxnSpPr>
            <a:cxnSpLocks/>
          </p:cNvCxnSpPr>
          <p:nvPr/>
        </p:nvCxnSpPr>
        <p:spPr>
          <a:xfrm flipH="1">
            <a:off x="1578750" y="3312739"/>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9A136EC-C097-9115-D17B-09839A96257B}"/>
              </a:ext>
            </a:extLst>
          </p:cNvPr>
          <p:cNvCxnSpPr>
            <a:cxnSpLocks/>
          </p:cNvCxnSpPr>
          <p:nvPr/>
        </p:nvCxnSpPr>
        <p:spPr>
          <a:xfrm flipH="1">
            <a:off x="1361035" y="3541341"/>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1EFEC582-B9F3-4CE5-6018-C39869BB64EF}"/>
              </a:ext>
            </a:extLst>
          </p:cNvPr>
          <p:cNvCxnSpPr>
            <a:cxnSpLocks/>
          </p:cNvCxnSpPr>
          <p:nvPr/>
        </p:nvCxnSpPr>
        <p:spPr>
          <a:xfrm flipH="1">
            <a:off x="1284835" y="2964402"/>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68D879C-7B91-5DBC-5812-3CE5EC84F85F}"/>
              </a:ext>
            </a:extLst>
          </p:cNvPr>
          <p:cNvCxnSpPr>
            <a:cxnSpLocks/>
          </p:cNvCxnSpPr>
          <p:nvPr/>
        </p:nvCxnSpPr>
        <p:spPr>
          <a:xfrm flipH="1">
            <a:off x="925605" y="3258313"/>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7DE64A34-12CA-345F-3F92-CB5B80A643F8}"/>
              </a:ext>
            </a:extLst>
          </p:cNvPr>
          <p:cNvPicPr>
            <a:picLocks noChangeAspect="1"/>
          </p:cNvPicPr>
          <p:nvPr/>
        </p:nvPicPr>
        <p:blipFill>
          <a:blip r:embed="rId3"/>
          <a:stretch>
            <a:fillRect/>
          </a:stretch>
        </p:blipFill>
        <p:spPr>
          <a:xfrm>
            <a:off x="2314134" y="3483090"/>
            <a:ext cx="6045200" cy="762000"/>
          </a:xfrm>
          <a:prstGeom prst="rect">
            <a:avLst/>
          </a:prstGeom>
        </p:spPr>
      </p:pic>
      <p:sp>
        <p:nvSpPr>
          <p:cNvPr id="12" name="Content Placeholder 3">
            <a:extLst>
              <a:ext uri="{FF2B5EF4-FFF2-40B4-BE49-F238E27FC236}">
                <a16:creationId xmlns:a16="http://schemas.microsoft.com/office/drawing/2014/main" id="{F1572486-948D-EDB6-CBD9-2604812BD603}"/>
              </a:ext>
            </a:extLst>
          </p:cNvPr>
          <p:cNvSpPr txBox="1">
            <a:spLocks/>
          </p:cNvSpPr>
          <p:nvPr/>
        </p:nvSpPr>
        <p:spPr>
          <a:xfrm>
            <a:off x="9083209" y="2349362"/>
            <a:ext cx="2940064" cy="2893957"/>
          </a:xfrm>
          <a:prstGeom prst="rect">
            <a:avLst/>
          </a:prstGeom>
        </p:spPr>
        <p:txBody>
          <a:bodyPr vert="horz" lIns="0" tIns="45720" rIns="0" bIns="45720" rtlCol="0">
            <a:normAutofit/>
          </a:bodyPr>
          <a:lstStyle>
            <a:lvl1pPr marL="0" indent="0" algn="l" defTabSz="914400" rtl="0" eaLnBrk="1" latinLnBrk="0" hangingPunct="1">
              <a:lnSpc>
                <a:spcPct val="90000"/>
              </a:lnSpc>
              <a:spcBef>
                <a:spcPts val="1000"/>
              </a:spcBef>
              <a:buClr>
                <a:schemeClr val="accent1"/>
              </a:buClr>
              <a:buFont typeface="Arial" panose="020B0604020202020204" pitchFamily="34" charset="0"/>
              <a:buNone/>
              <a:defRPr sz="20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38404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8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2pPr>
            <a:lvl3pPr marL="56692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6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3pPr>
            <a:lvl4pPr marL="74980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4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4pPr>
            <a:lvl5pPr marL="93268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2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Notes:</a:t>
            </a:r>
          </a:p>
          <a:p>
            <a:pPr marL="342900" indent="-342900">
              <a:buFont typeface="+mj-lt"/>
              <a:buAutoNum type="arabicPeriod"/>
            </a:pPr>
            <a:r>
              <a:rPr lang="en-US" dirty="0"/>
              <a:t>Common to integrate-by-parts, however, not required</a:t>
            </a:r>
          </a:p>
          <a:p>
            <a:pPr marL="342900" indent="-342900">
              <a:buFont typeface="+mj-lt"/>
              <a:buAutoNum type="arabicPeriod"/>
            </a:pPr>
            <a:r>
              <a:rPr lang="en-US" dirty="0"/>
              <a:t>Advection term need not be in divergence form (non-conserved form is suitable)</a:t>
            </a:r>
          </a:p>
          <a:p>
            <a:endParaRPr lang="en-US" dirty="0"/>
          </a:p>
        </p:txBody>
      </p:sp>
    </p:spTree>
    <p:extLst>
      <p:ext uri="{BB962C8B-B14F-4D97-AF65-F5344CB8AC3E}">
        <p14:creationId xmlns:p14="http://schemas.microsoft.com/office/powerpoint/2010/main" val="2405053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CEAB4-3165-CAF3-B35D-17351561CF77}"/>
              </a:ext>
            </a:extLst>
          </p:cNvPr>
          <p:cNvSpPr>
            <a:spLocks noGrp="1"/>
          </p:cNvSpPr>
          <p:nvPr>
            <p:ph type="title"/>
          </p:nvPr>
        </p:nvSpPr>
        <p:spPr/>
        <p:txBody>
          <a:bodyPr/>
          <a:lstStyle/>
          <a:p>
            <a:r>
              <a:rPr lang="en-US" dirty="0"/>
              <a:t>Deep Dive on CVFEM: Advection Discretization</a:t>
            </a:r>
            <a:br>
              <a:rPr lang="en-US" dirty="0"/>
            </a:br>
            <a:r>
              <a:rPr lang="en-US" dirty="0"/>
              <a:t>Non-Conserved Form</a:t>
            </a:r>
          </a:p>
        </p:txBody>
      </p:sp>
      <p:sp>
        <p:nvSpPr>
          <p:cNvPr id="3" name="Slide Number Placeholder 2">
            <a:extLst>
              <a:ext uri="{FF2B5EF4-FFF2-40B4-BE49-F238E27FC236}">
                <a16:creationId xmlns:a16="http://schemas.microsoft.com/office/drawing/2014/main" id="{3E1960D1-FACD-D31A-93FE-1EC2A91BB87E}"/>
              </a:ext>
            </a:extLst>
          </p:cNvPr>
          <p:cNvSpPr>
            <a:spLocks noGrp="1"/>
          </p:cNvSpPr>
          <p:nvPr>
            <p:ph type="sldNum" sz="quarter" idx="10"/>
          </p:nvPr>
        </p:nvSpPr>
        <p:spPr/>
        <p:txBody>
          <a:bodyPr/>
          <a:lstStyle/>
          <a:p>
            <a:fld id="{4FAB73BC-B049-4115-A692-8D63A059BFB8}" type="slidenum">
              <a:rPr lang="en-US" smtClean="0"/>
              <a:pPr/>
              <a:t>22</a:t>
            </a:fld>
            <a:endParaRPr lang="en-US" dirty="0"/>
          </a:p>
        </p:txBody>
      </p:sp>
      <p:sp>
        <p:nvSpPr>
          <p:cNvPr id="4" name="Content Placeholder 3">
            <a:extLst>
              <a:ext uri="{FF2B5EF4-FFF2-40B4-BE49-F238E27FC236}">
                <a16:creationId xmlns:a16="http://schemas.microsoft.com/office/drawing/2014/main" id="{1D7E0253-D693-4F44-44FE-3FE5AD93D438}"/>
              </a:ext>
            </a:extLst>
          </p:cNvPr>
          <p:cNvSpPr>
            <a:spLocks noGrp="1"/>
          </p:cNvSpPr>
          <p:nvPr>
            <p:ph sz="quarter" idx="11"/>
          </p:nvPr>
        </p:nvSpPr>
        <p:spPr/>
        <p:txBody>
          <a:bodyPr/>
          <a:lstStyle/>
          <a:p>
            <a:pPr marL="342900" indent="-342900">
              <a:buFont typeface="Arial" panose="020B0604020202020204" pitchFamily="34" charset="0"/>
              <a:buChar char="•"/>
            </a:pPr>
            <a:r>
              <a:rPr lang="en-US" dirty="0"/>
              <a:t>The advection term can be integrated by parts, or not; moreover, the PDE can drive a non-conservative equation form:</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Non-conserved form, unlike CC and EBVC, provides no added complexity</a:t>
            </a:r>
          </a:p>
          <a:p>
            <a:endParaRPr lang="en-US" dirty="0"/>
          </a:p>
        </p:txBody>
      </p:sp>
      <p:pic>
        <p:nvPicPr>
          <p:cNvPr id="5" name="Picture 4">
            <a:extLst>
              <a:ext uri="{FF2B5EF4-FFF2-40B4-BE49-F238E27FC236}">
                <a16:creationId xmlns:a16="http://schemas.microsoft.com/office/drawing/2014/main" id="{1C7E6024-3E6F-5153-E07E-37AA5DA3B563}"/>
              </a:ext>
            </a:extLst>
          </p:cNvPr>
          <p:cNvPicPr>
            <a:picLocks noChangeAspect="1"/>
          </p:cNvPicPr>
          <p:nvPr/>
        </p:nvPicPr>
        <p:blipFill>
          <a:blip r:embed="rId2"/>
          <a:stretch>
            <a:fillRect/>
          </a:stretch>
        </p:blipFill>
        <p:spPr>
          <a:xfrm>
            <a:off x="945289" y="2655699"/>
            <a:ext cx="5930900" cy="673100"/>
          </a:xfrm>
          <a:prstGeom prst="rect">
            <a:avLst/>
          </a:prstGeom>
        </p:spPr>
      </p:pic>
      <p:pic>
        <p:nvPicPr>
          <p:cNvPr id="6" name="Picture 5">
            <a:extLst>
              <a:ext uri="{FF2B5EF4-FFF2-40B4-BE49-F238E27FC236}">
                <a16:creationId xmlns:a16="http://schemas.microsoft.com/office/drawing/2014/main" id="{A5BBB946-EE4E-9A34-D226-48279B012D23}"/>
              </a:ext>
            </a:extLst>
          </p:cNvPr>
          <p:cNvPicPr>
            <a:picLocks noChangeAspect="1"/>
          </p:cNvPicPr>
          <p:nvPr/>
        </p:nvPicPr>
        <p:blipFill>
          <a:blip r:embed="rId3"/>
          <a:stretch>
            <a:fillRect/>
          </a:stretch>
        </p:blipFill>
        <p:spPr>
          <a:xfrm>
            <a:off x="1600200" y="4051300"/>
            <a:ext cx="3479800" cy="673100"/>
          </a:xfrm>
          <a:prstGeom prst="rect">
            <a:avLst/>
          </a:prstGeom>
        </p:spPr>
      </p:pic>
      <p:pic>
        <p:nvPicPr>
          <p:cNvPr id="7" name="Picture 6">
            <a:extLst>
              <a:ext uri="{FF2B5EF4-FFF2-40B4-BE49-F238E27FC236}">
                <a16:creationId xmlns:a16="http://schemas.microsoft.com/office/drawing/2014/main" id="{4C712123-704D-C6BB-5000-EA2C0C1B2173}"/>
              </a:ext>
            </a:extLst>
          </p:cNvPr>
          <p:cNvPicPr>
            <a:picLocks noChangeAspect="1"/>
          </p:cNvPicPr>
          <p:nvPr/>
        </p:nvPicPr>
        <p:blipFill>
          <a:blip r:embed="rId4"/>
          <a:stretch>
            <a:fillRect/>
          </a:stretch>
        </p:blipFill>
        <p:spPr>
          <a:xfrm>
            <a:off x="5673671" y="5925341"/>
            <a:ext cx="3200400" cy="685800"/>
          </a:xfrm>
          <a:prstGeom prst="rect">
            <a:avLst/>
          </a:prstGeom>
        </p:spPr>
      </p:pic>
      <p:pic>
        <p:nvPicPr>
          <p:cNvPr id="8" name="Picture 7">
            <a:extLst>
              <a:ext uri="{FF2B5EF4-FFF2-40B4-BE49-F238E27FC236}">
                <a16:creationId xmlns:a16="http://schemas.microsoft.com/office/drawing/2014/main" id="{FA1F69DC-C212-D2BF-2ECC-40C60B0FCA6D}"/>
              </a:ext>
            </a:extLst>
          </p:cNvPr>
          <p:cNvPicPr>
            <a:picLocks noChangeAspect="1"/>
          </p:cNvPicPr>
          <p:nvPr/>
        </p:nvPicPr>
        <p:blipFill>
          <a:blip r:embed="rId5"/>
          <a:stretch>
            <a:fillRect/>
          </a:stretch>
        </p:blipFill>
        <p:spPr>
          <a:xfrm>
            <a:off x="6032500" y="4018231"/>
            <a:ext cx="5016500" cy="635000"/>
          </a:xfrm>
          <a:prstGeom prst="rect">
            <a:avLst/>
          </a:prstGeom>
        </p:spPr>
      </p:pic>
      <p:cxnSp>
        <p:nvCxnSpPr>
          <p:cNvPr id="10" name="Straight Arrow Connector 9">
            <a:extLst>
              <a:ext uri="{FF2B5EF4-FFF2-40B4-BE49-F238E27FC236}">
                <a16:creationId xmlns:a16="http://schemas.microsoft.com/office/drawing/2014/main" id="{810CFB82-8BE7-1716-1ED1-F75195983F97}"/>
              </a:ext>
            </a:extLst>
          </p:cNvPr>
          <p:cNvCxnSpPr/>
          <p:nvPr/>
        </p:nvCxnSpPr>
        <p:spPr>
          <a:xfrm>
            <a:off x="1600200" y="3429000"/>
            <a:ext cx="631556" cy="594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4098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44458-09DF-DD09-4714-AA0768DCC3E5}"/>
              </a:ext>
            </a:extLst>
          </p:cNvPr>
          <p:cNvSpPr>
            <a:spLocks noGrp="1"/>
          </p:cNvSpPr>
          <p:nvPr>
            <p:ph type="title"/>
          </p:nvPr>
        </p:nvSpPr>
        <p:spPr/>
        <p:txBody>
          <a:bodyPr/>
          <a:lstStyle/>
          <a:p>
            <a:r>
              <a:rPr lang="en-US" dirty="0"/>
              <a:t>Deep Dive on CVFEM: Advection Discretization; Code</a:t>
            </a:r>
          </a:p>
        </p:txBody>
      </p:sp>
      <p:sp>
        <p:nvSpPr>
          <p:cNvPr id="3" name="Slide Number Placeholder 2">
            <a:extLst>
              <a:ext uri="{FF2B5EF4-FFF2-40B4-BE49-F238E27FC236}">
                <a16:creationId xmlns:a16="http://schemas.microsoft.com/office/drawing/2014/main" id="{DBE7369F-0844-FDEC-DFCA-92E8E5482220}"/>
              </a:ext>
            </a:extLst>
          </p:cNvPr>
          <p:cNvSpPr>
            <a:spLocks noGrp="1"/>
          </p:cNvSpPr>
          <p:nvPr>
            <p:ph type="sldNum" sz="quarter" idx="10"/>
          </p:nvPr>
        </p:nvSpPr>
        <p:spPr/>
        <p:txBody>
          <a:bodyPr/>
          <a:lstStyle/>
          <a:p>
            <a:fld id="{4FAB73BC-B049-4115-A692-8D63A059BFB8}" type="slidenum">
              <a:rPr lang="en-US" smtClean="0"/>
              <a:pPr/>
              <a:t>23</a:t>
            </a:fld>
            <a:endParaRPr lang="en-US" dirty="0"/>
          </a:p>
        </p:txBody>
      </p:sp>
      <p:sp>
        <p:nvSpPr>
          <p:cNvPr id="4" name="Content Placeholder 3">
            <a:extLst>
              <a:ext uri="{FF2B5EF4-FFF2-40B4-BE49-F238E27FC236}">
                <a16:creationId xmlns:a16="http://schemas.microsoft.com/office/drawing/2014/main" id="{2A2C4531-2C90-2C59-B266-AF543DDFF604}"/>
              </a:ext>
            </a:extLst>
          </p:cNvPr>
          <p:cNvSpPr>
            <a:spLocks noGrp="1"/>
          </p:cNvSpPr>
          <p:nvPr>
            <p:ph sz="quarter" idx="11"/>
          </p:nvPr>
        </p:nvSpPr>
        <p:spPr>
          <a:xfrm>
            <a:off x="647700" y="1409700"/>
            <a:ext cx="11049000" cy="5316564"/>
          </a:xfrm>
        </p:spPr>
        <p:txBody>
          <a:bodyPr>
            <a:normAutofit/>
          </a:bodyPr>
          <a:lstStyle/>
          <a:p>
            <a:pPr marL="342900" indent="-342900">
              <a:buFont typeface="Arial" panose="020B0604020202020204" pitchFamily="34" charset="0"/>
              <a:buChar char="•"/>
            </a:pPr>
            <a:r>
              <a:rPr lang="en-US" dirty="0">
                <a:hlinkClick r:id="rId2"/>
              </a:rPr>
              <a:t>https://github.com/NaluCFD/Nalu/blob/master/src/kernel/ScalarAdvDiffElemKernel.C</a:t>
            </a:r>
            <a:r>
              <a:rPr lang="en-US" dirty="0"/>
              <a:t> </a:t>
            </a:r>
          </a:p>
          <a:p>
            <a:pPr marL="342900" indent="-342900">
              <a:buFont typeface="Arial" panose="020B0604020202020204" pitchFamily="34" charset="0"/>
              <a:buChar char="•"/>
            </a:pPr>
            <a:r>
              <a:rPr lang="en-US" dirty="0"/>
              <a:t>This routine includes advection and diffusion</a:t>
            </a:r>
          </a:p>
          <a:p>
            <a:pPr marL="342900" indent="-342900">
              <a:buFont typeface="Arial" panose="020B0604020202020204" pitchFamily="34" charset="0"/>
              <a:buChar char="•"/>
            </a:pPr>
            <a:r>
              <a:rPr lang="en-US" dirty="0"/>
              <a:t>Recall that integration point value is provided by nodal loop over the underlying nodal basis for this element</a:t>
            </a:r>
          </a:p>
          <a:p>
            <a:pPr marL="342900" indent="-342900">
              <a:buFont typeface="Arial" panose="020B0604020202020204" pitchFamily="34" charset="0"/>
              <a:buChar char="•"/>
            </a:pPr>
            <a:r>
              <a:rPr lang="en-US" dirty="0"/>
              <a:t>Also note that this routine is valid for all types of supported elements – both low- and higher-order (polynomial promotion – coming later in the Quarter)</a:t>
            </a:r>
          </a:p>
        </p:txBody>
      </p:sp>
    </p:spTree>
    <p:extLst>
      <p:ext uri="{BB962C8B-B14F-4D97-AF65-F5344CB8AC3E}">
        <p14:creationId xmlns:p14="http://schemas.microsoft.com/office/powerpoint/2010/main" val="3601558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0B2D7-7C80-4CB1-BE27-BB40198F368A}"/>
              </a:ext>
            </a:extLst>
          </p:cNvPr>
          <p:cNvSpPr>
            <a:spLocks noGrp="1"/>
          </p:cNvSpPr>
          <p:nvPr>
            <p:ph type="title"/>
          </p:nvPr>
        </p:nvSpPr>
        <p:spPr/>
        <p:txBody>
          <a:bodyPr/>
          <a:lstStyle/>
          <a:p>
            <a:r>
              <a:rPr lang="en-US" dirty="0"/>
              <a:t>Deep Dive on CVFEM: Diffusion Discretization</a:t>
            </a:r>
          </a:p>
        </p:txBody>
      </p:sp>
      <p:sp>
        <p:nvSpPr>
          <p:cNvPr id="3" name="Slide Number Placeholder 2">
            <a:extLst>
              <a:ext uri="{FF2B5EF4-FFF2-40B4-BE49-F238E27FC236}">
                <a16:creationId xmlns:a16="http://schemas.microsoft.com/office/drawing/2014/main" id="{9D428A1D-757C-C387-F189-6BED7A52F1C8}"/>
              </a:ext>
            </a:extLst>
          </p:cNvPr>
          <p:cNvSpPr>
            <a:spLocks noGrp="1"/>
          </p:cNvSpPr>
          <p:nvPr>
            <p:ph type="sldNum" sz="quarter" idx="10"/>
          </p:nvPr>
        </p:nvSpPr>
        <p:spPr/>
        <p:txBody>
          <a:bodyPr/>
          <a:lstStyle/>
          <a:p>
            <a:fld id="{4FAB73BC-B049-4115-A692-8D63A059BFB8}" type="slidenum">
              <a:rPr lang="en-US" smtClean="0"/>
              <a:pPr/>
              <a:t>24</a:t>
            </a:fld>
            <a:endParaRPr lang="en-US" dirty="0"/>
          </a:p>
        </p:txBody>
      </p:sp>
      <p:sp>
        <p:nvSpPr>
          <p:cNvPr id="4" name="Content Placeholder 3">
            <a:extLst>
              <a:ext uri="{FF2B5EF4-FFF2-40B4-BE49-F238E27FC236}">
                <a16:creationId xmlns:a16="http://schemas.microsoft.com/office/drawing/2014/main" id="{A5179B8A-3D34-FBAE-B109-B1C866EF6176}"/>
              </a:ext>
            </a:extLst>
          </p:cNvPr>
          <p:cNvSpPr>
            <a:spLocks noGrp="1"/>
          </p:cNvSpPr>
          <p:nvPr>
            <p:ph sz="quarter" idx="11"/>
          </p:nvPr>
        </p:nvSpPr>
        <p:spPr/>
        <p:txBody>
          <a:bodyPr/>
          <a:lstStyle/>
          <a:p>
            <a:pPr marL="342900" indent="-342900">
              <a:buFont typeface="Arial" panose="020B0604020202020204" pitchFamily="34" charset="0"/>
              <a:buChar char="•"/>
            </a:pPr>
            <a:r>
              <a:rPr lang="en-US" dirty="0"/>
              <a:t>For diffusion, we have transformed the volume integral to a surface integration</a:t>
            </a:r>
          </a:p>
          <a:p>
            <a:pPr marL="342900" indent="-342900">
              <a:buFont typeface="Arial" panose="020B0604020202020204" pitchFamily="34" charset="0"/>
              <a:buChar char="•"/>
            </a:pPr>
            <a:r>
              <a:rPr lang="en-US" dirty="0"/>
              <a:t>Therefore, a patch of elements are required for the full assembly at node 2</a:t>
            </a:r>
          </a:p>
          <a:p>
            <a:pPr marL="342900" indent="-342900">
              <a:buFont typeface="Arial" panose="020B0604020202020204" pitchFamily="34" charset="0"/>
              <a:buChar char="•"/>
            </a:pPr>
            <a:r>
              <a:rPr lang="en-US" dirty="0"/>
              <a:t>Note that the CVFEM approach is absent any non-orthogonality corrections;</a:t>
            </a:r>
          </a:p>
          <a:p>
            <a:pPr marL="342900" indent="-342900">
              <a:buFont typeface="Arial" panose="020B0604020202020204" pitchFamily="34" charset="0"/>
              <a:buChar char="•"/>
            </a:pPr>
            <a:r>
              <a:rPr lang="en-US" dirty="0"/>
              <a:t>However, high aspect ratio elements are now challenging…</a:t>
            </a:r>
          </a:p>
          <a:p>
            <a:pPr>
              <a:buFont typeface="Arial" charset="0"/>
              <a:buChar char="•"/>
            </a:pPr>
            <a:endParaRPr lang="en-US" dirty="0"/>
          </a:p>
          <a:p>
            <a:endParaRPr lang="en-US" dirty="0"/>
          </a:p>
        </p:txBody>
      </p:sp>
      <p:pic>
        <p:nvPicPr>
          <p:cNvPr id="5" name="Picture 4">
            <a:extLst>
              <a:ext uri="{FF2B5EF4-FFF2-40B4-BE49-F238E27FC236}">
                <a16:creationId xmlns:a16="http://schemas.microsoft.com/office/drawing/2014/main" id="{EEB7FCA6-5524-07C9-D36E-490F246F0128}"/>
              </a:ext>
            </a:extLst>
          </p:cNvPr>
          <p:cNvPicPr>
            <a:picLocks noChangeAspect="1"/>
          </p:cNvPicPr>
          <p:nvPr/>
        </p:nvPicPr>
        <p:blipFill>
          <a:blip r:embed="rId2"/>
          <a:stretch>
            <a:fillRect/>
          </a:stretch>
        </p:blipFill>
        <p:spPr>
          <a:xfrm>
            <a:off x="250190" y="3332363"/>
            <a:ext cx="3860800" cy="2540000"/>
          </a:xfrm>
          <a:prstGeom prst="rect">
            <a:avLst/>
          </a:prstGeom>
        </p:spPr>
      </p:pic>
      <p:cxnSp>
        <p:nvCxnSpPr>
          <p:cNvPr id="6" name="Straight Arrow Connector 5">
            <a:extLst>
              <a:ext uri="{FF2B5EF4-FFF2-40B4-BE49-F238E27FC236}">
                <a16:creationId xmlns:a16="http://schemas.microsoft.com/office/drawing/2014/main" id="{A54F3182-CCBB-D6BE-6987-70DC9576DE26}"/>
              </a:ext>
            </a:extLst>
          </p:cNvPr>
          <p:cNvCxnSpPr>
            <a:cxnSpLocks/>
          </p:cNvCxnSpPr>
          <p:nvPr/>
        </p:nvCxnSpPr>
        <p:spPr>
          <a:xfrm flipH="1">
            <a:off x="1780227" y="4242637"/>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6F22557-6FBB-0D8A-1F88-848D55090888}"/>
              </a:ext>
            </a:extLst>
          </p:cNvPr>
          <p:cNvCxnSpPr>
            <a:cxnSpLocks/>
          </p:cNvCxnSpPr>
          <p:nvPr/>
        </p:nvCxnSpPr>
        <p:spPr>
          <a:xfrm flipH="1">
            <a:off x="1562512" y="4471239"/>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B402B32-A311-4C2B-14C4-26F42FEDEF75}"/>
              </a:ext>
            </a:extLst>
          </p:cNvPr>
          <p:cNvCxnSpPr>
            <a:cxnSpLocks/>
          </p:cNvCxnSpPr>
          <p:nvPr/>
        </p:nvCxnSpPr>
        <p:spPr>
          <a:xfrm flipH="1">
            <a:off x="1486312" y="3894300"/>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8F929BE-9AC9-8E94-12E5-2CCA8E9B705D}"/>
              </a:ext>
            </a:extLst>
          </p:cNvPr>
          <p:cNvCxnSpPr>
            <a:cxnSpLocks/>
          </p:cNvCxnSpPr>
          <p:nvPr/>
        </p:nvCxnSpPr>
        <p:spPr>
          <a:xfrm flipH="1">
            <a:off x="1127082" y="4188211"/>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90817DCF-6170-9CF3-EBAF-91EE774FBFFB}"/>
              </a:ext>
            </a:extLst>
          </p:cNvPr>
          <p:cNvPicPr>
            <a:picLocks noChangeAspect="1"/>
          </p:cNvPicPr>
          <p:nvPr/>
        </p:nvPicPr>
        <p:blipFill>
          <a:blip r:embed="rId3"/>
          <a:stretch>
            <a:fillRect/>
          </a:stretch>
        </p:blipFill>
        <p:spPr>
          <a:xfrm>
            <a:off x="3707424" y="3396353"/>
            <a:ext cx="7772400" cy="791858"/>
          </a:xfrm>
          <a:prstGeom prst="rect">
            <a:avLst/>
          </a:prstGeom>
        </p:spPr>
      </p:pic>
      <p:pic>
        <p:nvPicPr>
          <p:cNvPr id="11" name="Picture 10">
            <a:extLst>
              <a:ext uri="{FF2B5EF4-FFF2-40B4-BE49-F238E27FC236}">
                <a16:creationId xmlns:a16="http://schemas.microsoft.com/office/drawing/2014/main" id="{292496EF-26C8-3944-B041-AC440BD5AE06}"/>
              </a:ext>
            </a:extLst>
          </p:cNvPr>
          <p:cNvPicPr>
            <a:picLocks noChangeAspect="1"/>
          </p:cNvPicPr>
          <p:nvPr/>
        </p:nvPicPr>
        <p:blipFill>
          <a:blip r:embed="rId4"/>
          <a:stretch>
            <a:fillRect/>
          </a:stretch>
        </p:blipFill>
        <p:spPr>
          <a:xfrm>
            <a:off x="7475032" y="4384444"/>
            <a:ext cx="1955800" cy="596900"/>
          </a:xfrm>
          <a:prstGeom prst="rect">
            <a:avLst/>
          </a:prstGeom>
        </p:spPr>
      </p:pic>
      <p:sp>
        <p:nvSpPr>
          <p:cNvPr id="12" name="TextBox 11">
            <a:extLst>
              <a:ext uri="{FF2B5EF4-FFF2-40B4-BE49-F238E27FC236}">
                <a16:creationId xmlns:a16="http://schemas.microsoft.com/office/drawing/2014/main" id="{85B79B0C-F10A-9F87-0E1E-30D48F1CBC99}"/>
              </a:ext>
            </a:extLst>
          </p:cNvPr>
          <p:cNvSpPr txBox="1"/>
          <p:nvPr/>
        </p:nvSpPr>
        <p:spPr>
          <a:xfrm>
            <a:off x="4282068" y="4480641"/>
            <a:ext cx="0" cy="0"/>
          </a:xfrm>
          <a:prstGeom prst="rect">
            <a:avLst/>
          </a:prstGeom>
        </p:spPr>
        <p:txBody>
          <a:bodyPr vert="horz" wrap="none" lIns="91440" tIns="45720" rIns="91440" bIns="45720" rtlCol="0">
            <a:noAutofit/>
          </a:bodyPr>
          <a:lstStyle/>
          <a:p>
            <a:pPr algn="l"/>
            <a:r>
              <a:rPr lang="en-US" dirty="0"/>
              <a:t>Recall our underlying basis:</a:t>
            </a:r>
          </a:p>
        </p:txBody>
      </p:sp>
      <p:pic>
        <p:nvPicPr>
          <p:cNvPr id="16" name="Picture 15">
            <a:extLst>
              <a:ext uri="{FF2B5EF4-FFF2-40B4-BE49-F238E27FC236}">
                <a16:creationId xmlns:a16="http://schemas.microsoft.com/office/drawing/2014/main" id="{2BA1668E-E5FA-90A7-C000-DC7BBB4F162B}"/>
              </a:ext>
            </a:extLst>
          </p:cNvPr>
          <p:cNvPicPr>
            <a:picLocks noChangeAspect="1"/>
          </p:cNvPicPr>
          <p:nvPr/>
        </p:nvPicPr>
        <p:blipFill>
          <a:blip r:embed="rId5"/>
          <a:stretch>
            <a:fillRect/>
          </a:stretch>
        </p:blipFill>
        <p:spPr>
          <a:xfrm>
            <a:off x="7374671" y="5073650"/>
            <a:ext cx="2501900" cy="749300"/>
          </a:xfrm>
          <a:prstGeom prst="rect">
            <a:avLst/>
          </a:prstGeom>
        </p:spPr>
      </p:pic>
    </p:spTree>
    <p:extLst>
      <p:ext uri="{BB962C8B-B14F-4D97-AF65-F5344CB8AC3E}">
        <p14:creationId xmlns:p14="http://schemas.microsoft.com/office/powerpoint/2010/main" val="329216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0B2D7-7C80-4CB1-BE27-BB40198F368A}"/>
              </a:ext>
            </a:extLst>
          </p:cNvPr>
          <p:cNvSpPr>
            <a:spLocks noGrp="1"/>
          </p:cNvSpPr>
          <p:nvPr>
            <p:ph type="title"/>
          </p:nvPr>
        </p:nvSpPr>
        <p:spPr/>
        <p:txBody>
          <a:bodyPr/>
          <a:lstStyle/>
          <a:p>
            <a:r>
              <a:rPr lang="en-US" dirty="0"/>
              <a:t>Deep Dive on CVFEM: Diffusion Discretization</a:t>
            </a:r>
          </a:p>
        </p:txBody>
      </p:sp>
      <p:sp>
        <p:nvSpPr>
          <p:cNvPr id="3" name="Slide Number Placeholder 2">
            <a:extLst>
              <a:ext uri="{FF2B5EF4-FFF2-40B4-BE49-F238E27FC236}">
                <a16:creationId xmlns:a16="http://schemas.microsoft.com/office/drawing/2014/main" id="{9D428A1D-757C-C387-F189-6BED7A52F1C8}"/>
              </a:ext>
            </a:extLst>
          </p:cNvPr>
          <p:cNvSpPr>
            <a:spLocks noGrp="1"/>
          </p:cNvSpPr>
          <p:nvPr>
            <p:ph type="sldNum" sz="quarter" idx="10"/>
          </p:nvPr>
        </p:nvSpPr>
        <p:spPr/>
        <p:txBody>
          <a:bodyPr/>
          <a:lstStyle/>
          <a:p>
            <a:fld id="{4FAB73BC-B049-4115-A692-8D63A059BFB8}" type="slidenum">
              <a:rPr lang="en-US" smtClean="0"/>
              <a:pPr/>
              <a:t>25</a:t>
            </a:fld>
            <a:endParaRPr lang="en-US" dirty="0"/>
          </a:p>
        </p:txBody>
      </p:sp>
      <p:sp>
        <p:nvSpPr>
          <p:cNvPr id="4" name="Content Placeholder 3">
            <a:extLst>
              <a:ext uri="{FF2B5EF4-FFF2-40B4-BE49-F238E27FC236}">
                <a16:creationId xmlns:a16="http://schemas.microsoft.com/office/drawing/2014/main" id="{A5179B8A-3D34-FBAE-B109-B1C866EF6176}"/>
              </a:ext>
            </a:extLst>
          </p:cNvPr>
          <p:cNvSpPr>
            <a:spLocks noGrp="1"/>
          </p:cNvSpPr>
          <p:nvPr>
            <p:ph sz="quarter" idx="11"/>
          </p:nvPr>
        </p:nvSpPr>
        <p:spPr/>
        <p:txBody>
          <a:bodyPr/>
          <a:lstStyle/>
          <a:p>
            <a:pPr marL="342900" indent="-342900">
              <a:buFont typeface="Arial" panose="020B0604020202020204" pitchFamily="34" charset="0"/>
              <a:buChar char="•"/>
            </a:pPr>
            <a:r>
              <a:rPr lang="en-US" dirty="0"/>
              <a:t>For diffusion, we have transformed the volume integral to a surface integration</a:t>
            </a:r>
          </a:p>
          <a:p>
            <a:pPr marL="342900" indent="-342900">
              <a:buFont typeface="Arial" panose="020B0604020202020204" pitchFamily="34" charset="0"/>
              <a:buChar char="•"/>
            </a:pPr>
            <a:r>
              <a:rPr lang="en-US" dirty="0"/>
              <a:t>Therefore, a patch of elements are required for the full assembly at node 2</a:t>
            </a:r>
          </a:p>
          <a:p>
            <a:pPr marL="342900" indent="-342900">
              <a:buFont typeface="Arial" panose="020B0604020202020204" pitchFamily="34" charset="0"/>
              <a:buChar char="•"/>
            </a:pPr>
            <a:r>
              <a:rPr lang="en-US" dirty="0"/>
              <a:t>Note that the CVFEM approach is absent any non-orthogonality corrections;</a:t>
            </a:r>
          </a:p>
          <a:p>
            <a:pPr marL="342900" indent="-342900">
              <a:buFont typeface="Arial" panose="020B0604020202020204" pitchFamily="34" charset="0"/>
              <a:buChar char="•"/>
            </a:pPr>
            <a:r>
              <a:rPr lang="en-US" dirty="0"/>
              <a:t>However, high aspect ratio elements are now challenging…</a:t>
            </a:r>
          </a:p>
          <a:p>
            <a:pPr>
              <a:buFont typeface="Arial" charset="0"/>
              <a:buChar char="•"/>
            </a:pPr>
            <a:endParaRPr lang="en-US" dirty="0"/>
          </a:p>
          <a:p>
            <a:endParaRPr lang="en-US" dirty="0"/>
          </a:p>
        </p:txBody>
      </p:sp>
      <p:pic>
        <p:nvPicPr>
          <p:cNvPr id="5" name="Picture 4">
            <a:extLst>
              <a:ext uri="{FF2B5EF4-FFF2-40B4-BE49-F238E27FC236}">
                <a16:creationId xmlns:a16="http://schemas.microsoft.com/office/drawing/2014/main" id="{EEB7FCA6-5524-07C9-D36E-490F246F0128}"/>
              </a:ext>
            </a:extLst>
          </p:cNvPr>
          <p:cNvPicPr>
            <a:picLocks noChangeAspect="1"/>
          </p:cNvPicPr>
          <p:nvPr/>
        </p:nvPicPr>
        <p:blipFill>
          <a:blip r:embed="rId2"/>
          <a:stretch>
            <a:fillRect/>
          </a:stretch>
        </p:blipFill>
        <p:spPr>
          <a:xfrm>
            <a:off x="250190" y="3332363"/>
            <a:ext cx="3860800" cy="2540000"/>
          </a:xfrm>
          <a:prstGeom prst="rect">
            <a:avLst/>
          </a:prstGeom>
        </p:spPr>
      </p:pic>
      <p:cxnSp>
        <p:nvCxnSpPr>
          <p:cNvPr id="6" name="Straight Arrow Connector 5">
            <a:extLst>
              <a:ext uri="{FF2B5EF4-FFF2-40B4-BE49-F238E27FC236}">
                <a16:creationId xmlns:a16="http://schemas.microsoft.com/office/drawing/2014/main" id="{A54F3182-CCBB-D6BE-6987-70DC9576DE26}"/>
              </a:ext>
            </a:extLst>
          </p:cNvPr>
          <p:cNvCxnSpPr>
            <a:cxnSpLocks/>
          </p:cNvCxnSpPr>
          <p:nvPr/>
        </p:nvCxnSpPr>
        <p:spPr>
          <a:xfrm flipH="1">
            <a:off x="1780227" y="4242637"/>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6F22557-6FBB-0D8A-1F88-848D55090888}"/>
              </a:ext>
            </a:extLst>
          </p:cNvPr>
          <p:cNvCxnSpPr>
            <a:cxnSpLocks/>
          </p:cNvCxnSpPr>
          <p:nvPr/>
        </p:nvCxnSpPr>
        <p:spPr>
          <a:xfrm flipH="1">
            <a:off x="1562512" y="4471239"/>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B402B32-A311-4C2B-14C4-26F42FEDEF75}"/>
              </a:ext>
            </a:extLst>
          </p:cNvPr>
          <p:cNvCxnSpPr>
            <a:cxnSpLocks/>
          </p:cNvCxnSpPr>
          <p:nvPr/>
        </p:nvCxnSpPr>
        <p:spPr>
          <a:xfrm flipH="1">
            <a:off x="1486312" y="3894300"/>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8F929BE-9AC9-8E94-12E5-2CCA8E9B705D}"/>
              </a:ext>
            </a:extLst>
          </p:cNvPr>
          <p:cNvCxnSpPr>
            <a:cxnSpLocks/>
          </p:cNvCxnSpPr>
          <p:nvPr/>
        </p:nvCxnSpPr>
        <p:spPr>
          <a:xfrm flipH="1">
            <a:off x="1127082" y="4188211"/>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90817DCF-6170-9CF3-EBAF-91EE774FBFFB}"/>
              </a:ext>
            </a:extLst>
          </p:cNvPr>
          <p:cNvPicPr>
            <a:picLocks noChangeAspect="1"/>
          </p:cNvPicPr>
          <p:nvPr/>
        </p:nvPicPr>
        <p:blipFill>
          <a:blip r:embed="rId3"/>
          <a:stretch>
            <a:fillRect/>
          </a:stretch>
        </p:blipFill>
        <p:spPr>
          <a:xfrm>
            <a:off x="3707424" y="3396353"/>
            <a:ext cx="7772400" cy="791858"/>
          </a:xfrm>
          <a:prstGeom prst="rect">
            <a:avLst/>
          </a:prstGeom>
        </p:spPr>
      </p:pic>
      <p:pic>
        <p:nvPicPr>
          <p:cNvPr id="11" name="Picture 10">
            <a:extLst>
              <a:ext uri="{FF2B5EF4-FFF2-40B4-BE49-F238E27FC236}">
                <a16:creationId xmlns:a16="http://schemas.microsoft.com/office/drawing/2014/main" id="{292496EF-26C8-3944-B041-AC440BD5AE06}"/>
              </a:ext>
            </a:extLst>
          </p:cNvPr>
          <p:cNvPicPr>
            <a:picLocks noChangeAspect="1"/>
          </p:cNvPicPr>
          <p:nvPr/>
        </p:nvPicPr>
        <p:blipFill>
          <a:blip r:embed="rId4"/>
          <a:stretch>
            <a:fillRect/>
          </a:stretch>
        </p:blipFill>
        <p:spPr>
          <a:xfrm>
            <a:off x="7475032" y="4384444"/>
            <a:ext cx="1955800" cy="596900"/>
          </a:xfrm>
          <a:prstGeom prst="rect">
            <a:avLst/>
          </a:prstGeom>
        </p:spPr>
      </p:pic>
      <p:sp>
        <p:nvSpPr>
          <p:cNvPr id="12" name="TextBox 11">
            <a:extLst>
              <a:ext uri="{FF2B5EF4-FFF2-40B4-BE49-F238E27FC236}">
                <a16:creationId xmlns:a16="http://schemas.microsoft.com/office/drawing/2014/main" id="{85B79B0C-F10A-9F87-0E1E-30D48F1CBC99}"/>
              </a:ext>
            </a:extLst>
          </p:cNvPr>
          <p:cNvSpPr txBox="1"/>
          <p:nvPr/>
        </p:nvSpPr>
        <p:spPr>
          <a:xfrm>
            <a:off x="4282068" y="4480641"/>
            <a:ext cx="0" cy="0"/>
          </a:xfrm>
          <a:prstGeom prst="rect">
            <a:avLst/>
          </a:prstGeom>
        </p:spPr>
        <p:txBody>
          <a:bodyPr vert="horz" wrap="none" lIns="91440" tIns="45720" rIns="91440" bIns="45720" rtlCol="0">
            <a:noAutofit/>
          </a:bodyPr>
          <a:lstStyle/>
          <a:p>
            <a:pPr algn="l"/>
            <a:r>
              <a:rPr lang="en-US" dirty="0"/>
              <a:t>Recall our underlying basis:</a:t>
            </a:r>
          </a:p>
        </p:txBody>
      </p:sp>
      <p:pic>
        <p:nvPicPr>
          <p:cNvPr id="16" name="Picture 15">
            <a:extLst>
              <a:ext uri="{FF2B5EF4-FFF2-40B4-BE49-F238E27FC236}">
                <a16:creationId xmlns:a16="http://schemas.microsoft.com/office/drawing/2014/main" id="{2BA1668E-E5FA-90A7-C000-DC7BBB4F162B}"/>
              </a:ext>
            </a:extLst>
          </p:cNvPr>
          <p:cNvPicPr>
            <a:picLocks noChangeAspect="1"/>
          </p:cNvPicPr>
          <p:nvPr/>
        </p:nvPicPr>
        <p:blipFill>
          <a:blip r:embed="rId5"/>
          <a:stretch>
            <a:fillRect/>
          </a:stretch>
        </p:blipFill>
        <p:spPr>
          <a:xfrm>
            <a:off x="7374671" y="5073650"/>
            <a:ext cx="2501900" cy="749300"/>
          </a:xfrm>
          <a:prstGeom prst="rect">
            <a:avLst/>
          </a:prstGeom>
        </p:spPr>
      </p:pic>
      <p:grpSp>
        <p:nvGrpSpPr>
          <p:cNvPr id="18" name="Group 17">
            <a:extLst>
              <a:ext uri="{FF2B5EF4-FFF2-40B4-BE49-F238E27FC236}">
                <a16:creationId xmlns:a16="http://schemas.microsoft.com/office/drawing/2014/main" id="{45C53BF1-901C-B08B-779A-9C355A573C5D}"/>
              </a:ext>
            </a:extLst>
          </p:cNvPr>
          <p:cNvGrpSpPr/>
          <p:nvPr/>
        </p:nvGrpSpPr>
        <p:grpSpPr>
          <a:xfrm>
            <a:off x="2859594" y="5650538"/>
            <a:ext cx="2297823" cy="1143095"/>
            <a:chOff x="7874215" y="2879810"/>
            <a:chExt cx="2297823" cy="1143095"/>
          </a:xfrm>
        </p:grpSpPr>
        <p:grpSp>
          <p:nvGrpSpPr>
            <p:cNvPr id="19" name="Group 18">
              <a:extLst>
                <a:ext uri="{FF2B5EF4-FFF2-40B4-BE49-F238E27FC236}">
                  <a16:creationId xmlns:a16="http://schemas.microsoft.com/office/drawing/2014/main" id="{CEA697BA-A92E-3413-927F-33894314F88E}"/>
                </a:ext>
              </a:extLst>
            </p:cNvPr>
            <p:cNvGrpSpPr/>
            <p:nvPr/>
          </p:nvGrpSpPr>
          <p:grpSpPr>
            <a:xfrm>
              <a:off x="7874215" y="2879810"/>
              <a:ext cx="2297823" cy="1143095"/>
              <a:chOff x="6607947" y="1983715"/>
              <a:chExt cx="2297823" cy="1143095"/>
            </a:xfrm>
          </p:grpSpPr>
          <p:grpSp>
            <p:nvGrpSpPr>
              <p:cNvPr id="21" name="Group 20">
                <a:extLst>
                  <a:ext uri="{FF2B5EF4-FFF2-40B4-BE49-F238E27FC236}">
                    <a16:creationId xmlns:a16="http://schemas.microsoft.com/office/drawing/2014/main" id="{97AE2721-ED90-12C8-E791-431C3CA884E2}"/>
                  </a:ext>
                </a:extLst>
              </p:cNvPr>
              <p:cNvGrpSpPr/>
              <p:nvPr/>
            </p:nvGrpSpPr>
            <p:grpSpPr>
              <a:xfrm>
                <a:off x="6611667" y="1983715"/>
                <a:ext cx="1652865" cy="1143095"/>
                <a:chOff x="6004561" y="2713620"/>
                <a:chExt cx="1652865" cy="1143095"/>
              </a:xfrm>
            </p:grpSpPr>
            <p:cxnSp>
              <p:nvCxnSpPr>
                <p:cNvPr id="25" name="Straight Connector 24">
                  <a:extLst>
                    <a:ext uri="{FF2B5EF4-FFF2-40B4-BE49-F238E27FC236}">
                      <a16:creationId xmlns:a16="http://schemas.microsoft.com/office/drawing/2014/main" id="{C7999882-EF59-B910-8D93-A08ABD16F312}"/>
                    </a:ext>
                  </a:extLst>
                </p:cNvPr>
                <p:cNvCxnSpPr/>
                <p:nvPr/>
              </p:nvCxnSpPr>
              <p:spPr>
                <a:xfrm flipH="1">
                  <a:off x="6778016" y="2713620"/>
                  <a:ext cx="0" cy="684725"/>
                </a:xfrm>
                <a:prstGeom prst="line">
                  <a:avLst/>
                </a:prstGeom>
                <a:noFill/>
                <a:ln w="6350" cap="flat" cmpd="sng" algn="ctr">
                  <a:solidFill>
                    <a:srgbClr val="4472C4"/>
                  </a:solidFill>
                  <a:prstDash val="sysDash"/>
                  <a:miter lim="800000"/>
                </a:ln>
                <a:effectLst/>
              </p:spPr>
            </p:cxnSp>
            <p:cxnSp>
              <p:nvCxnSpPr>
                <p:cNvPr id="26" name="Straight Connector 25">
                  <a:extLst>
                    <a:ext uri="{FF2B5EF4-FFF2-40B4-BE49-F238E27FC236}">
                      <a16:creationId xmlns:a16="http://schemas.microsoft.com/office/drawing/2014/main" id="{C657964F-BF05-E95E-93D5-8C6B98ACC1F7}"/>
                    </a:ext>
                  </a:extLst>
                </p:cNvPr>
                <p:cNvCxnSpPr>
                  <a:cxnSpLocks/>
                  <a:endCxn id="28" idx="2"/>
                </p:cNvCxnSpPr>
                <p:nvPr/>
              </p:nvCxnSpPr>
              <p:spPr>
                <a:xfrm flipH="1">
                  <a:off x="6004561" y="3443169"/>
                  <a:ext cx="1454194" cy="11348"/>
                </a:xfrm>
                <a:prstGeom prst="line">
                  <a:avLst/>
                </a:prstGeom>
                <a:noFill/>
                <a:ln w="6350" cap="flat" cmpd="sng" algn="ctr">
                  <a:solidFill>
                    <a:sysClr val="windowText" lastClr="000000"/>
                  </a:solidFill>
                  <a:prstDash val="solid"/>
                  <a:miter lim="800000"/>
                </a:ln>
                <a:effectLst/>
              </p:spPr>
            </p:cxnSp>
            <p:sp>
              <p:nvSpPr>
                <p:cNvPr id="27" name="Oval 26">
                  <a:extLst>
                    <a:ext uri="{FF2B5EF4-FFF2-40B4-BE49-F238E27FC236}">
                      <a16:creationId xmlns:a16="http://schemas.microsoft.com/office/drawing/2014/main" id="{241AE96F-F8EC-CEAF-4A33-5EA0918D3AAD}"/>
                    </a:ext>
                  </a:extLst>
                </p:cNvPr>
                <p:cNvSpPr/>
                <p:nvPr/>
              </p:nvSpPr>
              <p:spPr>
                <a:xfrm>
                  <a:off x="7474546" y="3362757"/>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Oval 27">
                  <a:extLst>
                    <a:ext uri="{FF2B5EF4-FFF2-40B4-BE49-F238E27FC236}">
                      <a16:creationId xmlns:a16="http://schemas.microsoft.com/office/drawing/2014/main" id="{973D2580-B233-6609-5EBF-8EA4902C0E0A}"/>
                    </a:ext>
                  </a:extLst>
                </p:cNvPr>
                <p:cNvSpPr/>
                <p:nvPr/>
              </p:nvSpPr>
              <p:spPr>
                <a:xfrm>
                  <a:off x="6004561" y="3362757"/>
                  <a:ext cx="182880" cy="183520"/>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cxnSp>
              <p:nvCxnSpPr>
                <p:cNvPr id="29" name="Straight Connector 28">
                  <a:extLst>
                    <a:ext uri="{FF2B5EF4-FFF2-40B4-BE49-F238E27FC236}">
                      <a16:creationId xmlns:a16="http://schemas.microsoft.com/office/drawing/2014/main" id="{F6445823-AFD0-B4A6-99AB-81001B524DE6}"/>
                    </a:ext>
                  </a:extLst>
                </p:cNvPr>
                <p:cNvCxnSpPr/>
                <p:nvPr/>
              </p:nvCxnSpPr>
              <p:spPr>
                <a:xfrm flipH="1">
                  <a:off x="6650213" y="3403750"/>
                  <a:ext cx="127803" cy="452965"/>
                </a:xfrm>
                <a:prstGeom prst="line">
                  <a:avLst/>
                </a:prstGeom>
                <a:noFill/>
                <a:ln w="6350" cap="flat" cmpd="sng" algn="ctr">
                  <a:solidFill>
                    <a:srgbClr val="4472C4"/>
                  </a:solidFill>
                  <a:prstDash val="sysDash"/>
                  <a:miter lim="800000"/>
                </a:ln>
                <a:effectLst/>
              </p:spPr>
            </p:cxnSp>
            <p:sp>
              <p:nvSpPr>
                <p:cNvPr id="30" name="Triangle 29">
                  <a:extLst>
                    <a:ext uri="{FF2B5EF4-FFF2-40B4-BE49-F238E27FC236}">
                      <a16:creationId xmlns:a16="http://schemas.microsoft.com/office/drawing/2014/main" id="{D986D55C-E49F-D7E8-6039-02B3A4EEA193}"/>
                    </a:ext>
                  </a:extLst>
                </p:cNvPr>
                <p:cNvSpPr/>
                <p:nvPr/>
              </p:nvSpPr>
              <p:spPr>
                <a:xfrm>
                  <a:off x="6724817" y="3371711"/>
                  <a:ext cx="91440" cy="91440"/>
                </a:xfrm>
                <a:prstGeom prst="triangl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22" name="TextBox 21">
                <a:extLst>
                  <a:ext uri="{FF2B5EF4-FFF2-40B4-BE49-F238E27FC236}">
                    <a16:creationId xmlns:a16="http://schemas.microsoft.com/office/drawing/2014/main" id="{D63835BA-847A-98ED-FF64-7CCE022BF553}"/>
                  </a:ext>
                </a:extLst>
              </p:cNvPr>
              <p:cNvSpPr txBox="1"/>
              <p:nvPr/>
            </p:nvSpPr>
            <p:spPr>
              <a:xfrm>
                <a:off x="6607947" y="2295193"/>
                <a:ext cx="715260"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rPr>
                  <a:t>n2 (L)</a:t>
                </a:r>
              </a:p>
            </p:txBody>
          </p:sp>
          <p:sp>
            <p:nvSpPr>
              <p:cNvPr id="23" name="TextBox 22">
                <a:extLst>
                  <a:ext uri="{FF2B5EF4-FFF2-40B4-BE49-F238E27FC236}">
                    <a16:creationId xmlns:a16="http://schemas.microsoft.com/office/drawing/2014/main" id="{66E0934B-3FD7-6E58-2CED-22E870B12DDA}"/>
                  </a:ext>
                </a:extLst>
              </p:cNvPr>
              <p:cNvSpPr txBox="1"/>
              <p:nvPr/>
            </p:nvSpPr>
            <p:spPr>
              <a:xfrm>
                <a:off x="8163259" y="2295193"/>
                <a:ext cx="742511"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rPr>
                  <a:t>n3 (R)</a:t>
                </a:r>
              </a:p>
            </p:txBody>
          </p:sp>
          <p:sp>
            <p:nvSpPr>
              <p:cNvPr id="24" name="TextBox 23">
                <a:extLst>
                  <a:ext uri="{FF2B5EF4-FFF2-40B4-BE49-F238E27FC236}">
                    <a16:creationId xmlns:a16="http://schemas.microsoft.com/office/drawing/2014/main" id="{1A3FBB56-176B-F858-2AAF-EE1586E498B6}"/>
                  </a:ext>
                </a:extLst>
              </p:cNvPr>
              <p:cNvSpPr txBox="1"/>
              <p:nvPr/>
            </p:nvSpPr>
            <p:spPr>
              <a:xfrm>
                <a:off x="7409117" y="2742250"/>
                <a:ext cx="417102"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latin typeface="Calibri" panose="020F0502020204030204"/>
                  </a:rPr>
                  <a:t>e2</a:t>
                </a:r>
              </a:p>
            </p:txBody>
          </p:sp>
        </p:grpSp>
        <p:cxnSp>
          <p:nvCxnSpPr>
            <p:cNvPr id="20" name="Straight Arrow Connector 19">
              <a:extLst>
                <a:ext uri="{FF2B5EF4-FFF2-40B4-BE49-F238E27FC236}">
                  <a16:creationId xmlns:a16="http://schemas.microsoft.com/office/drawing/2014/main" id="{8203080C-7F12-5152-28E1-FA60437BCF6F}"/>
                </a:ext>
              </a:extLst>
            </p:cNvPr>
            <p:cNvCxnSpPr>
              <a:cxnSpLocks/>
            </p:cNvCxnSpPr>
            <p:nvPr/>
          </p:nvCxnSpPr>
          <p:spPr>
            <a:xfrm>
              <a:off x="8643181" y="3580297"/>
              <a:ext cx="552678" cy="165303"/>
            </a:xfrm>
            <a:prstGeom prst="straightConnector1">
              <a:avLst/>
            </a:prstGeom>
            <a:noFill/>
            <a:ln w="6350" cap="flat" cmpd="sng" algn="ctr">
              <a:solidFill>
                <a:srgbClr val="4472C4"/>
              </a:solidFill>
              <a:prstDash val="solid"/>
              <a:miter lim="800000"/>
              <a:tailEnd type="triangle"/>
            </a:ln>
            <a:effectLst/>
          </p:spPr>
        </p:cxnSp>
      </p:grpSp>
      <p:pic>
        <p:nvPicPr>
          <p:cNvPr id="31" name="Picture 30">
            <a:extLst>
              <a:ext uri="{FF2B5EF4-FFF2-40B4-BE49-F238E27FC236}">
                <a16:creationId xmlns:a16="http://schemas.microsoft.com/office/drawing/2014/main" id="{9A592CB2-8E11-53DF-EEFF-F49308EFDD0C}"/>
              </a:ext>
            </a:extLst>
          </p:cNvPr>
          <p:cNvPicPr>
            <a:picLocks noChangeAspect="1"/>
          </p:cNvPicPr>
          <p:nvPr/>
        </p:nvPicPr>
        <p:blipFill>
          <a:blip r:embed="rId6"/>
          <a:stretch>
            <a:fillRect/>
          </a:stretch>
        </p:blipFill>
        <p:spPr>
          <a:xfrm>
            <a:off x="5221773" y="6017886"/>
            <a:ext cx="5981700" cy="774700"/>
          </a:xfrm>
          <a:prstGeom prst="rect">
            <a:avLst/>
          </a:prstGeom>
        </p:spPr>
      </p:pic>
      <p:sp>
        <p:nvSpPr>
          <p:cNvPr id="32" name="TextBox 31">
            <a:extLst>
              <a:ext uri="{FF2B5EF4-FFF2-40B4-BE49-F238E27FC236}">
                <a16:creationId xmlns:a16="http://schemas.microsoft.com/office/drawing/2014/main" id="{71DF2A1B-BA37-4C30-E136-4F2EA0E519A2}"/>
              </a:ext>
            </a:extLst>
          </p:cNvPr>
          <p:cNvSpPr txBox="1"/>
          <p:nvPr/>
        </p:nvSpPr>
        <p:spPr>
          <a:xfrm>
            <a:off x="189571" y="6367346"/>
            <a:ext cx="0" cy="0"/>
          </a:xfrm>
          <a:prstGeom prst="rect">
            <a:avLst/>
          </a:prstGeom>
        </p:spPr>
        <p:txBody>
          <a:bodyPr vert="horz" wrap="none" lIns="91440" tIns="45720" rIns="91440" bIns="45720" rtlCol="0">
            <a:noAutofit/>
          </a:bodyPr>
          <a:lstStyle/>
          <a:p>
            <a:pPr algn="l"/>
            <a:r>
              <a:rPr lang="en-US" dirty="0"/>
              <a:t>No non-orthogonality!</a:t>
            </a:r>
          </a:p>
        </p:txBody>
      </p:sp>
      <p:sp>
        <p:nvSpPr>
          <p:cNvPr id="33" name="Rectangle 32">
            <a:extLst>
              <a:ext uri="{FF2B5EF4-FFF2-40B4-BE49-F238E27FC236}">
                <a16:creationId xmlns:a16="http://schemas.microsoft.com/office/drawing/2014/main" id="{A6862F3C-7650-DD13-3CA7-CC9BE1E5F2BD}"/>
              </a:ext>
            </a:extLst>
          </p:cNvPr>
          <p:cNvSpPr/>
          <p:nvPr/>
        </p:nvSpPr>
        <p:spPr>
          <a:xfrm>
            <a:off x="127805" y="5834646"/>
            <a:ext cx="11202244" cy="957940"/>
          </a:xfrm>
          <a:prstGeom prst="rect">
            <a:avLst/>
          </a:prstGeom>
          <a:solidFill>
            <a:srgbClr val="FF0000">
              <a:alpha val="2001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0195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0B2D7-7C80-4CB1-BE27-BB40198F368A}"/>
              </a:ext>
            </a:extLst>
          </p:cNvPr>
          <p:cNvSpPr>
            <a:spLocks noGrp="1"/>
          </p:cNvSpPr>
          <p:nvPr>
            <p:ph type="title"/>
          </p:nvPr>
        </p:nvSpPr>
        <p:spPr/>
        <p:txBody>
          <a:bodyPr/>
          <a:lstStyle/>
          <a:p>
            <a:r>
              <a:rPr lang="en-US" dirty="0"/>
              <a:t>Deep Dive on CVFEM: Diffusion Discretization</a:t>
            </a:r>
          </a:p>
        </p:txBody>
      </p:sp>
      <p:sp>
        <p:nvSpPr>
          <p:cNvPr id="3" name="Slide Number Placeholder 2">
            <a:extLst>
              <a:ext uri="{FF2B5EF4-FFF2-40B4-BE49-F238E27FC236}">
                <a16:creationId xmlns:a16="http://schemas.microsoft.com/office/drawing/2014/main" id="{9D428A1D-757C-C387-F189-6BED7A52F1C8}"/>
              </a:ext>
            </a:extLst>
          </p:cNvPr>
          <p:cNvSpPr>
            <a:spLocks noGrp="1"/>
          </p:cNvSpPr>
          <p:nvPr>
            <p:ph type="sldNum" sz="quarter" idx="10"/>
          </p:nvPr>
        </p:nvSpPr>
        <p:spPr/>
        <p:txBody>
          <a:bodyPr/>
          <a:lstStyle/>
          <a:p>
            <a:fld id="{4FAB73BC-B049-4115-A692-8D63A059BFB8}" type="slidenum">
              <a:rPr lang="en-US" smtClean="0"/>
              <a:pPr/>
              <a:t>26</a:t>
            </a:fld>
            <a:endParaRPr lang="en-US" dirty="0"/>
          </a:p>
        </p:txBody>
      </p:sp>
      <p:sp>
        <p:nvSpPr>
          <p:cNvPr id="4" name="Content Placeholder 3">
            <a:extLst>
              <a:ext uri="{FF2B5EF4-FFF2-40B4-BE49-F238E27FC236}">
                <a16:creationId xmlns:a16="http://schemas.microsoft.com/office/drawing/2014/main" id="{A5179B8A-3D34-FBAE-B109-B1C866EF6176}"/>
              </a:ext>
            </a:extLst>
          </p:cNvPr>
          <p:cNvSpPr>
            <a:spLocks noGrp="1"/>
          </p:cNvSpPr>
          <p:nvPr>
            <p:ph sz="quarter" idx="11"/>
          </p:nvPr>
        </p:nvSpPr>
        <p:spPr/>
        <p:txBody>
          <a:bodyPr/>
          <a:lstStyle/>
          <a:p>
            <a:pPr marL="342900" indent="-342900">
              <a:buFont typeface="Arial" panose="020B0604020202020204" pitchFamily="34" charset="0"/>
              <a:buChar char="•"/>
            </a:pPr>
            <a:r>
              <a:rPr lang="en-US" dirty="0"/>
              <a:t>For diffusion, we have transformed the volume integral to a surface integration</a:t>
            </a:r>
          </a:p>
          <a:p>
            <a:pPr marL="342900" indent="-342900">
              <a:buFont typeface="Arial" panose="020B0604020202020204" pitchFamily="34" charset="0"/>
              <a:buChar char="•"/>
            </a:pPr>
            <a:r>
              <a:rPr lang="en-US" dirty="0"/>
              <a:t>Therefore, a patch of elements are required for the full assembly at node 2</a:t>
            </a:r>
          </a:p>
          <a:p>
            <a:pPr marL="342900" indent="-342900">
              <a:buFont typeface="Arial" panose="020B0604020202020204" pitchFamily="34" charset="0"/>
              <a:buChar char="•"/>
            </a:pPr>
            <a:r>
              <a:rPr lang="en-US" dirty="0"/>
              <a:t>Note that the CVFEM approach is absent any non-orthogonality corrections;</a:t>
            </a:r>
          </a:p>
          <a:p>
            <a:pPr marL="342900" indent="-342900">
              <a:buFont typeface="Arial" panose="020B0604020202020204" pitchFamily="34" charset="0"/>
              <a:buChar char="•"/>
            </a:pPr>
            <a:r>
              <a:rPr lang="en-US" dirty="0"/>
              <a:t>However, high aspect ratio elements are now challenging…</a:t>
            </a:r>
          </a:p>
          <a:p>
            <a:pPr>
              <a:buFont typeface="Arial" charset="0"/>
              <a:buChar char="•"/>
            </a:pPr>
            <a:endParaRPr lang="en-US" dirty="0"/>
          </a:p>
          <a:p>
            <a:endParaRPr lang="en-US" dirty="0"/>
          </a:p>
        </p:txBody>
      </p:sp>
      <p:pic>
        <p:nvPicPr>
          <p:cNvPr id="5" name="Picture 4">
            <a:extLst>
              <a:ext uri="{FF2B5EF4-FFF2-40B4-BE49-F238E27FC236}">
                <a16:creationId xmlns:a16="http://schemas.microsoft.com/office/drawing/2014/main" id="{EEB7FCA6-5524-07C9-D36E-490F246F0128}"/>
              </a:ext>
            </a:extLst>
          </p:cNvPr>
          <p:cNvPicPr>
            <a:picLocks noChangeAspect="1"/>
          </p:cNvPicPr>
          <p:nvPr/>
        </p:nvPicPr>
        <p:blipFill>
          <a:blip r:embed="rId2"/>
          <a:stretch>
            <a:fillRect/>
          </a:stretch>
        </p:blipFill>
        <p:spPr>
          <a:xfrm>
            <a:off x="250190" y="3332363"/>
            <a:ext cx="3860800" cy="2540000"/>
          </a:xfrm>
          <a:prstGeom prst="rect">
            <a:avLst/>
          </a:prstGeom>
        </p:spPr>
      </p:pic>
      <p:cxnSp>
        <p:nvCxnSpPr>
          <p:cNvPr id="6" name="Straight Arrow Connector 5">
            <a:extLst>
              <a:ext uri="{FF2B5EF4-FFF2-40B4-BE49-F238E27FC236}">
                <a16:creationId xmlns:a16="http://schemas.microsoft.com/office/drawing/2014/main" id="{A54F3182-CCBB-D6BE-6987-70DC9576DE26}"/>
              </a:ext>
            </a:extLst>
          </p:cNvPr>
          <p:cNvCxnSpPr>
            <a:cxnSpLocks/>
          </p:cNvCxnSpPr>
          <p:nvPr/>
        </p:nvCxnSpPr>
        <p:spPr>
          <a:xfrm flipH="1">
            <a:off x="1780227" y="4242637"/>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6F22557-6FBB-0D8A-1F88-848D55090888}"/>
              </a:ext>
            </a:extLst>
          </p:cNvPr>
          <p:cNvCxnSpPr>
            <a:cxnSpLocks/>
          </p:cNvCxnSpPr>
          <p:nvPr/>
        </p:nvCxnSpPr>
        <p:spPr>
          <a:xfrm flipH="1">
            <a:off x="1562512" y="4471239"/>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B402B32-A311-4C2B-14C4-26F42FEDEF75}"/>
              </a:ext>
            </a:extLst>
          </p:cNvPr>
          <p:cNvCxnSpPr>
            <a:cxnSpLocks/>
          </p:cNvCxnSpPr>
          <p:nvPr/>
        </p:nvCxnSpPr>
        <p:spPr>
          <a:xfrm flipH="1">
            <a:off x="1486312" y="3894300"/>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8F929BE-9AC9-8E94-12E5-2CCA8E9B705D}"/>
              </a:ext>
            </a:extLst>
          </p:cNvPr>
          <p:cNvCxnSpPr>
            <a:cxnSpLocks/>
          </p:cNvCxnSpPr>
          <p:nvPr/>
        </p:nvCxnSpPr>
        <p:spPr>
          <a:xfrm flipH="1">
            <a:off x="1127082" y="4188211"/>
            <a:ext cx="953099" cy="48360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ABA050F0-8AC2-CA62-6820-3B9D5A0F33CF}"/>
              </a:ext>
            </a:extLst>
          </p:cNvPr>
          <p:cNvPicPr>
            <a:picLocks noChangeAspect="1"/>
          </p:cNvPicPr>
          <p:nvPr/>
        </p:nvPicPr>
        <p:blipFill>
          <a:blip r:embed="rId3"/>
          <a:stretch>
            <a:fillRect/>
          </a:stretch>
        </p:blipFill>
        <p:spPr>
          <a:xfrm>
            <a:off x="4110990" y="3286343"/>
            <a:ext cx="3206920" cy="930146"/>
          </a:xfrm>
          <a:prstGeom prst="rect">
            <a:avLst/>
          </a:prstGeom>
        </p:spPr>
      </p:pic>
      <p:pic>
        <p:nvPicPr>
          <p:cNvPr id="13" name="Picture 12">
            <a:extLst>
              <a:ext uri="{FF2B5EF4-FFF2-40B4-BE49-F238E27FC236}">
                <a16:creationId xmlns:a16="http://schemas.microsoft.com/office/drawing/2014/main" id="{90817DCF-6170-9CF3-EBAF-91EE774FBFFB}"/>
              </a:ext>
            </a:extLst>
          </p:cNvPr>
          <p:cNvPicPr>
            <a:picLocks noChangeAspect="1"/>
          </p:cNvPicPr>
          <p:nvPr/>
        </p:nvPicPr>
        <p:blipFill>
          <a:blip r:embed="rId4"/>
          <a:stretch>
            <a:fillRect/>
          </a:stretch>
        </p:blipFill>
        <p:spPr>
          <a:xfrm>
            <a:off x="2209800" y="5872363"/>
            <a:ext cx="7772400" cy="791858"/>
          </a:xfrm>
          <a:prstGeom prst="rect">
            <a:avLst/>
          </a:prstGeom>
        </p:spPr>
      </p:pic>
      <p:pic>
        <p:nvPicPr>
          <p:cNvPr id="14" name="Picture 13">
            <a:extLst>
              <a:ext uri="{FF2B5EF4-FFF2-40B4-BE49-F238E27FC236}">
                <a16:creationId xmlns:a16="http://schemas.microsoft.com/office/drawing/2014/main" id="{CFDBABE3-D8E8-16D2-B9B9-554D66CAA17B}"/>
              </a:ext>
            </a:extLst>
          </p:cNvPr>
          <p:cNvPicPr>
            <a:picLocks noChangeAspect="1"/>
          </p:cNvPicPr>
          <p:nvPr/>
        </p:nvPicPr>
        <p:blipFill>
          <a:blip r:embed="rId5"/>
          <a:stretch>
            <a:fillRect/>
          </a:stretch>
        </p:blipFill>
        <p:spPr>
          <a:xfrm>
            <a:off x="8018703" y="4505092"/>
            <a:ext cx="1963497" cy="1252971"/>
          </a:xfrm>
          <a:prstGeom prst="rect">
            <a:avLst/>
          </a:prstGeom>
        </p:spPr>
      </p:pic>
      <p:pic>
        <p:nvPicPr>
          <p:cNvPr id="15" name="Picture 14">
            <a:extLst>
              <a:ext uri="{FF2B5EF4-FFF2-40B4-BE49-F238E27FC236}">
                <a16:creationId xmlns:a16="http://schemas.microsoft.com/office/drawing/2014/main" id="{93766030-D5F5-5580-A506-1F10D0F535BA}"/>
              </a:ext>
            </a:extLst>
          </p:cNvPr>
          <p:cNvPicPr>
            <a:picLocks noChangeAspect="1"/>
          </p:cNvPicPr>
          <p:nvPr/>
        </p:nvPicPr>
        <p:blipFill>
          <a:blip r:embed="rId6"/>
          <a:stretch>
            <a:fillRect/>
          </a:stretch>
        </p:blipFill>
        <p:spPr>
          <a:xfrm>
            <a:off x="4328705" y="4471239"/>
            <a:ext cx="2473740" cy="1172524"/>
          </a:xfrm>
          <a:prstGeom prst="rect">
            <a:avLst/>
          </a:prstGeom>
        </p:spPr>
      </p:pic>
      <p:pic>
        <p:nvPicPr>
          <p:cNvPr id="17" name="Picture 16">
            <a:extLst>
              <a:ext uri="{FF2B5EF4-FFF2-40B4-BE49-F238E27FC236}">
                <a16:creationId xmlns:a16="http://schemas.microsoft.com/office/drawing/2014/main" id="{9145AFEE-372A-2C39-F060-5B621A45DB98}"/>
              </a:ext>
            </a:extLst>
          </p:cNvPr>
          <p:cNvPicPr>
            <a:picLocks noChangeAspect="1"/>
          </p:cNvPicPr>
          <p:nvPr/>
        </p:nvPicPr>
        <p:blipFill>
          <a:blip r:embed="rId7"/>
          <a:stretch>
            <a:fillRect/>
          </a:stretch>
        </p:blipFill>
        <p:spPr>
          <a:xfrm>
            <a:off x="8059594" y="2808208"/>
            <a:ext cx="3882216" cy="1535655"/>
          </a:xfrm>
          <a:prstGeom prst="rect">
            <a:avLst/>
          </a:prstGeom>
        </p:spPr>
      </p:pic>
    </p:spTree>
    <p:extLst>
      <p:ext uri="{BB962C8B-B14F-4D97-AF65-F5344CB8AC3E}">
        <p14:creationId xmlns:p14="http://schemas.microsoft.com/office/powerpoint/2010/main" val="2860297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0B2D7-7C80-4CB1-BE27-BB40198F368A}"/>
              </a:ext>
            </a:extLst>
          </p:cNvPr>
          <p:cNvSpPr>
            <a:spLocks noGrp="1"/>
          </p:cNvSpPr>
          <p:nvPr>
            <p:ph type="title"/>
          </p:nvPr>
        </p:nvSpPr>
        <p:spPr/>
        <p:txBody>
          <a:bodyPr>
            <a:normAutofit/>
          </a:bodyPr>
          <a:lstStyle/>
          <a:p>
            <a:r>
              <a:rPr lang="en-US" dirty="0"/>
              <a:t>Deep Dive on CVFEM: Diffusion Discretization; Code</a:t>
            </a:r>
            <a:br>
              <a:rPr lang="en-US" dirty="0"/>
            </a:br>
            <a:endParaRPr lang="en-US" dirty="0"/>
          </a:p>
        </p:txBody>
      </p:sp>
      <p:sp>
        <p:nvSpPr>
          <p:cNvPr id="3" name="Slide Number Placeholder 2">
            <a:extLst>
              <a:ext uri="{FF2B5EF4-FFF2-40B4-BE49-F238E27FC236}">
                <a16:creationId xmlns:a16="http://schemas.microsoft.com/office/drawing/2014/main" id="{9D428A1D-757C-C387-F189-6BED7A52F1C8}"/>
              </a:ext>
            </a:extLst>
          </p:cNvPr>
          <p:cNvSpPr>
            <a:spLocks noGrp="1"/>
          </p:cNvSpPr>
          <p:nvPr>
            <p:ph type="sldNum" sz="quarter" idx="10"/>
          </p:nvPr>
        </p:nvSpPr>
        <p:spPr/>
        <p:txBody>
          <a:bodyPr/>
          <a:lstStyle/>
          <a:p>
            <a:fld id="{4FAB73BC-B049-4115-A692-8D63A059BFB8}" type="slidenum">
              <a:rPr lang="en-US" smtClean="0"/>
              <a:pPr/>
              <a:t>27</a:t>
            </a:fld>
            <a:endParaRPr lang="en-US" dirty="0"/>
          </a:p>
        </p:txBody>
      </p:sp>
      <p:sp>
        <p:nvSpPr>
          <p:cNvPr id="4" name="Content Placeholder 3">
            <a:extLst>
              <a:ext uri="{FF2B5EF4-FFF2-40B4-BE49-F238E27FC236}">
                <a16:creationId xmlns:a16="http://schemas.microsoft.com/office/drawing/2014/main" id="{A5179B8A-3D34-FBAE-B109-B1C866EF6176}"/>
              </a:ext>
            </a:extLst>
          </p:cNvPr>
          <p:cNvSpPr>
            <a:spLocks noGrp="1"/>
          </p:cNvSpPr>
          <p:nvPr>
            <p:ph sz="quarter" idx="11"/>
          </p:nvPr>
        </p:nvSpPr>
        <p:spPr>
          <a:xfrm>
            <a:off x="647700" y="1270215"/>
            <a:ext cx="11049000" cy="4610100"/>
          </a:xfrm>
        </p:spPr>
        <p:txBody>
          <a:bodyPr/>
          <a:lstStyle/>
          <a:p>
            <a:pPr>
              <a:buFont typeface="Arial" charset="0"/>
              <a:buChar char="•"/>
            </a:pPr>
            <a:endParaRPr lang="en-US" dirty="0"/>
          </a:p>
          <a:p>
            <a:endParaRPr lang="en-US" dirty="0"/>
          </a:p>
        </p:txBody>
      </p:sp>
      <p:pic>
        <p:nvPicPr>
          <p:cNvPr id="18" name="Content Placeholder 5">
            <a:extLst>
              <a:ext uri="{FF2B5EF4-FFF2-40B4-BE49-F238E27FC236}">
                <a16:creationId xmlns:a16="http://schemas.microsoft.com/office/drawing/2014/main" id="{32426983-0520-217B-36C3-B2027DCA61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3112" y="1254634"/>
            <a:ext cx="5610829" cy="4610100"/>
          </a:xfrm>
          <a:prstGeom prst="rect">
            <a:avLst/>
          </a:prstGeom>
        </p:spPr>
      </p:pic>
      <p:pic>
        <p:nvPicPr>
          <p:cNvPr id="19" name="Picture 18">
            <a:extLst>
              <a:ext uri="{FF2B5EF4-FFF2-40B4-BE49-F238E27FC236}">
                <a16:creationId xmlns:a16="http://schemas.microsoft.com/office/drawing/2014/main" id="{04C99C01-DB66-CB4B-2CCE-3E59CDA55D21}"/>
              </a:ext>
            </a:extLst>
          </p:cNvPr>
          <p:cNvPicPr>
            <a:picLocks noChangeAspect="1"/>
          </p:cNvPicPr>
          <p:nvPr/>
        </p:nvPicPr>
        <p:blipFill rotWithShape="1">
          <a:blip r:embed="rId3">
            <a:extLst>
              <a:ext uri="{28A0092B-C50C-407E-A947-70E740481C1C}">
                <a14:useLocalDpi xmlns:a14="http://schemas.microsoft.com/office/drawing/2010/main" val="0"/>
              </a:ext>
            </a:extLst>
          </a:blip>
          <a:srcRect t="12936"/>
          <a:stretch/>
        </p:blipFill>
        <p:spPr>
          <a:xfrm>
            <a:off x="564573" y="883873"/>
            <a:ext cx="5092700" cy="5351622"/>
          </a:xfrm>
          <a:prstGeom prst="rect">
            <a:avLst/>
          </a:prstGeom>
        </p:spPr>
      </p:pic>
      <p:sp>
        <p:nvSpPr>
          <p:cNvPr id="20" name="TextBox 19">
            <a:extLst>
              <a:ext uri="{FF2B5EF4-FFF2-40B4-BE49-F238E27FC236}">
                <a16:creationId xmlns:a16="http://schemas.microsoft.com/office/drawing/2014/main" id="{7345450A-5133-1511-7457-F8D9634542E7}"/>
              </a:ext>
            </a:extLst>
          </p:cNvPr>
          <p:cNvSpPr txBox="1"/>
          <p:nvPr/>
        </p:nvSpPr>
        <p:spPr>
          <a:xfrm>
            <a:off x="139485" y="6509288"/>
            <a:ext cx="0" cy="0"/>
          </a:xfrm>
          <a:prstGeom prst="rect">
            <a:avLst/>
          </a:prstGeom>
        </p:spPr>
        <p:txBody>
          <a:bodyPr vert="horz" wrap="none" lIns="91440" tIns="45720" rIns="91440" bIns="45720" rtlCol="0">
            <a:noAutofit/>
          </a:bodyPr>
          <a:lstStyle/>
          <a:p>
            <a:pPr algn="l"/>
            <a:r>
              <a:rPr lang="en-US" dirty="0">
                <a:hlinkClick r:id="rId4"/>
              </a:rPr>
              <a:t>https://github.com/NaluCFD/Nalu/blob/master/src/kernel/ScalarAdvDiffElemKernel.C</a:t>
            </a:r>
            <a:endParaRPr lang="en-US" dirty="0"/>
          </a:p>
        </p:txBody>
      </p:sp>
    </p:spTree>
    <p:extLst>
      <p:ext uri="{BB962C8B-B14F-4D97-AF65-F5344CB8AC3E}">
        <p14:creationId xmlns:p14="http://schemas.microsoft.com/office/powerpoint/2010/main" val="1992531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A9D99-B4B5-A990-68B5-BFDF03E8525A}"/>
              </a:ext>
            </a:extLst>
          </p:cNvPr>
          <p:cNvSpPr>
            <a:spLocks noGrp="1"/>
          </p:cNvSpPr>
          <p:nvPr>
            <p:ph type="title"/>
          </p:nvPr>
        </p:nvSpPr>
        <p:spPr/>
        <p:txBody>
          <a:bodyPr/>
          <a:lstStyle/>
          <a:p>
            <a:r>
              <a:rPr lang="en-US" dirty="0"/>
              <a:t>A Note on Conservation</a:t>
            </a:r>
          </a:p>
        </p:txBody>
      </p:sp>
      <p:sp>
        <p:nvSpPr>
          <p:cNvPr id="3" name="Slide Number Placeholder 2">
            <a:extLst>
              <a:ext uri="{FF2B5EF4-FFF2-40B4-BE49-F238E27FC236}">
                <a16:creationId xmlns:a16="http://schemas.microsoft.com/office/drawing/2014/main" id="{0B299DBA-5CCC-6006-9E0E-7627894B08B9}"/>
              </a:ext>
            </a:extLst>
          </p:cNvPr>
          <p:cNvSpPr>
            <a:spLocks noGrp="1"/>
          </p:cNvSpPr>
          <p:nvPr>
            <p:ph type="sldNum" sz="quarter" idx="10"/>
          </p:nvPr>
        </p:nvSpPr>
        <p:spPr/>
        <p:txBody>
          <a:bodyPr/>
          <a:lstStyle/>
          <a:p>
            <a:fld id="{4FAB73BC-B049-4115-A692-8D63A059BFB8}" type="slidenum">
              <a:rPr lang="en-US" smtClean="0"/>
              <a:pPr/>
              <a:t>28</a:t>
            </a:fld>
            <a:endParaRPr lang="en-US" dirty="0"/>
          </a:p>
        </p:txBody>
      </p:sp>
      <p:sp>
        <p:nvSpPr>
          <p:cNvPr id="4" name="Content Placeholder 3">
            <a:extLst>
              <a:ext uri="{FF2B5EF4-FFF2-40B4-BE49-F238E27FC236}">
                <a16:creationId xmlns:a16="http://schemas.microsoft.com/office/drawing/2014/main" id="{77776300-2B26-9FB5-C49C-460E47C59A66}"/>
              </a:ext>
            </a:extLst>
          </p:cNvPr>
          <p:cNvSpPr>
            <a:spLocks noGrp="1"/>
          </p:cNvSpPr>
          <p:nvPr>
            <p:ph sz="quarter" idx="11"/>
          </p:nvPr>
        </p:nvSpPr>
        <p:spPr>
          <a:xfrm>
            <a:off x="647699" y="1409700"/>
            <a:ext cx="5023513" cy="5316564"/>
          </a:xfrm>
        </p:spPr>
        <p:txBody>
          <a:bodyPr>
            <a:normAutofit fontScale="92500" lnSpcReduction="10000"/>
          </a:bodyPr>
          <a:lstStyle/>
          <a:p>
            <a:r>
              <a:rPr lang="en-US" dirty="0"/>
              <a:t>The CC, EBVC, and CVFEM all have one aspect in common……….. </a:t>
            </a:r>
          </a:p>
          <a:p>
            <a:pPr marL="342900" indent="-342900">
              <a:buFont typeface="Arial" panose="020B0604020202020204" pitchFamily="34" charset="0"/>
              <a:buChar char="•"/>
            </a:pPr>
            <a:r>
              <a:rPr lang="en-US" dirty="0"/>
              <a:t>Specifically, a flux contribution is evaluated at the control volume face, and dotted with the area surface normal vector</a:t>
            </a:r>
          </a:p>
          <a:p>
            <a:pPr marL="342900" indent="-342900">
              <a:buFont typeface="Arial" panose="020B0604020202020204" pitchFamily="34" charset="0"/>
              <a:buChar char="•"/>
            </a:pPr>
            <a:r>
              <a:rPr lang="en-US" dirty="0"/>
              <a:t>This quantity, kg (stuff)/s, “leaves” control volume A, and fully enters control volume B and is </a:t>
            </a:r>
            <a:r>
              <a:rPr lang="en-US" i="1" dirty="0"/>
              <a:t>conserved</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r>
              <a:rPr lang="en-US" dirty="0"/>
              <a:t>For each integration point, the </a:t>
            </a:r>
            <a:r>
              <a:rPr lang="en-US" u="sng" dirty="0"/>
              <a:t>Left</a:t>
            </a:r>
            <a:r>
              <a:rPr lang="en-US" dirty="0"/>
              <a:t> and </a:t>
            </a:r>
            <a:r>
              <a:rPr lang="en-US" u="sng" dirty="0"/>
              <a:t>Right</a:t>
            </a:r>
            <a:r>
              <a:rPr lang="en-US" dirty="0"/>
              <a:t> nodal state is defined into which flux contributions are assembled</a:t>
            </a:r>
          </a:p>
          <a:p>
            <a:pPr marL="342900" indent="-342900">
              <a:buFont typeface="Arial" panose="020B0604020202020204" pitchFamily="34" charset="0"/>
              <a:buChar char="•"/>
            </a:pPr>
            <a:r>
              <a:rPr lang="en-US" dirty="0"/>
              <a:t>No loss of mass/momentum/energy/etc.</a:t>
            </a:r>
          </a:p>
        </p:txBody>
      </p:sp>
      <p:pic>
        <p:nvPicPr>
          <p:cNvPr id="5" name="Picture 4">
            <a:extLst>
              <a:ext uri="{FF2B5EF4-FFF2-40B4-BE49-F238E27FC236}">
                <a16:creationId xmlns:a16="http://schemas.microsoft.com/office/drawing/2014/main" id="{FE65AA5A-7FED-86AB-67A9-C41605D0AC9F}"/>
              </a:ext>
            </a:extLst>
          </p:cNvPr>
          <p:cNvPicPr>
            <a:picLocks noChangeAspect="1"/>
          </p:cNvPicPr>
          <p:nvPr/>
        </p:nvPicPr>
        <p:blipFill rotWithShape="1">
          <a:blip r:embed="rId2"/>
          <a:srcRect r="29764"/>
          <a:stretch/>
        </p:blipFill>
        <p:spPr>
          <a:xfrm>
            <a:off x="7707827" y="1542926"/>
            <a:ext cx="3807417" cy="4572000"/>
          </a:xfrm>
          <a:prstGeom prst="rect">
            <a:avLst/>
          </a:prstGeom>
        </p:spPr>
      </p:pic>
      <p:sp>
        <p:nvSpPr>
          <p:cNvPr id="6" name="TextBox 5">
            <a:extLst>
              <a:ext uri="{FF2B5EF4-FFF2-40B4-BE49-F238E27FC236}">
                <a16:creationId xmlns:a16="http://schemas.microsoft.com/office/drawing/2014/main" id="{1C69E4A6-9161-A052-CB95-89C83E3604D2}"/>
              </a:ext>
            </a:extLst>
          </p:cNvPr>
          <p:cNvSpPr txBox="1"/>
          <p:nvPr/>
        </p:nvSpPr>
        <p:spPr>
          <a:xfrm>
            <a:off x="5671213" y="1974782"/>
            <a:ext cx="2675732" cy="646331"/>
          </a:xfrm>
          <a:prstGeom prst="rect">
            <a:avLst/>
          </a:prstGeom>
          <a:solidFill>
            <a:schemeClr val="bg1"/>
          </a:solidFill>
          <a:ln>
            <a:solidFill>
              <a:schemeClr val="tx1"/>
            </a:solidFill>
          </a:ln>
        </p:spPr>
        <p:txBody>
          <a:bodyPr wrap="none" rtlCol="0">
            <a:spAutoFit/>
          </a:bodyPr>
          <a:lstStyle/>
          <a:p>
            <a:pPr algn="ctr"/>
            <a:r>
              <a:rPr lang="en-US" b="1" dirty="0"/>
              <a:t>Surface integration </a:t>
            </a:r>
          </a:p>
          <a:p>
            <a:pPr algn="ctr"/>
            <a:r>
              <a:rPr lang="en-US" b="1" dirty="0"/>
              <a:t>point (single vs multiple)</a:t>
            </a:r>
          </a:p>
        </p:txBody>
      </p:sp>
      <p:cxnSp>
        <p:nvCxnSpPr>
          <p:cNvPr id="7" name="Straight Arrow Connector 6">
            <a:extLst>
              <a:ext uri="{FF2B5EF4-FFF2-40B4-BE49-F238E27FC236}">
                <a16:creationId xmlns:a16="http://schemas.microsoft.com/office/drawing/2014/main" id="{D5CC1C74-32E0-6817-8981-D44635C80A03}"/>
              </a:ext>
            </a:extLst>
          </p:cNvPr>
          <p:cNvCxnSpPr>
            <a:cxnSpLocks/>
          </p:cNvCxnSpPr>
          <p:nvPr/>
        </p:nvCxnSpPr>
        <p:spPr>
          <a:xfrm>
            <a:off x="8346945" y="2621113"/>
            <a:ext cx="921043" cy="835007"/>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C10E1DBA-3D71-2C29-9939-E52B08483AAB}"/>
              </a:ext>
            </a:extLst>
          </p:cNvPr>
          <p:cNvCxnSpPr>
            <a:cxnSpLocks/>
          </p:cNvCxnSpPr>
          <p:nvPr/>
        </p:nvCxnSpPr>
        <p:spPr>
          <a:xfrm>
            <a:off x="8346945" y="2621113"/>
            <a:ext cx="696814" cy="1701010"/>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EC5CCB4C-6A3B-A865-FF4A-D51A9EE9A38F}"/>
              </a:ext>
            </a:extLst>
          </p:cNvPr>
          <p:cNvPicPr>
            <a:picLocks noChangeAspect="1"/>
          </p:cNvPicPr>
          <p:nvPr/>
        </p:nvPicPr>
        <p:blipFill>
          <a:blip r:embed="rId3"/>
          <a:stretch>
            <a:fillRect/>
          </a:stretch>
        </p:blipFill>
        <p:spPr>
          <a:xfrm>
            <a:off x="350316" y="4097404"/>
            <a:ext cx="7772400" cy="791858"/>
          </a:xfrm>
          <a:prstGeom prst="rect">
            <a:avLst/>
          </a:prstGeom>
        </p:spPr>
      </p:pic>
      <p:sp>
        <p:nvSpPr>
          <p:cNvPr id="10" name="TextBox 9">
            <a:extLst>
              <a:ext uri="{FF2B5EF4-FFF2-40B4-BE49-F238E27FC236}">
                <a16:creationId xmlns:a16="http://schemas.microsoft.com/office/drawing/2014/main" id="{00DBDADD-4A84-3C37-5E6F-8E3CE45A6784}"/>
              </a:ext>
            </a:extLst>
          </p:cNvPr>
          <p:cNvSpPr txBox="1"/>
          <p:nvPr/>
        </p:nvSpPr>
        <p:spPr>
          <a:xfrm>
            <a:off x="8353586" y="3285640"/>
            <a:ext cx="0" cy="0"/>
          </a:xfrm>
          <a:prstGeom prst="rect">
            <a:avLst/>
          </a:prstGeom>
        </p:spPr>
        <p:txBody>
          <a:bodyPr vert="horz" wrap="none" lIns="91440" tIns="45720" rIns="91440" bIns="45720" rtlCol="0">
            <a:noAutofit/>
          </a:bodyPr>
          <a:lstStyle/>
          <a:p>
            <a:pPr algn="l"/>
            <a:r>
              <a:rPr lang="en-US" dirty="0"/>
              <a:t>A</a:t>
            </a:r>
          </a:p>
        </p:txBody>
      </p:sp>
      <p:sp>
        <p:nvSpPr>
          <p:cNvPr id="11" name="TextBox 10">
            <a:extLst>
              <a:ext uri="{FF2B5EF4-FFF2-40B4-BE49-F238E27FC236}">
                <a16:creationId xmlns:a16="http://schemas.microsoft.com/office/drawing/2014/main" id="{F06405C3-ACA4-1031-9C8B-7A697E3FAA26}"/>
              </a:ext>
            </a:extLst>
          </p:cNvPr>
          <p:cNvSpPr txBox="1"/>
          <p:nvPr/>
        </p:nvSpPr>
        <p:spPr>
          <a:xfrm>
            <a:off x="10350281" y="3670512"/>
            <a:ext cx="0" cy="0"/>
          </a:xfrm>
          <a:prstGeom prst="rect">
            <a:avLst/>
          </a:prstGeom>
        </p:spPr>
        <p:txBody>
          <a:bodyPr vert="horz" wrap="none" lIns="91440" tIns="45720" rIns="91440" bIns="45720" rtlCol="0">
            <a:noAutofit/>
          </a:bodyPr>
          <a:lstStyle/>
          <a:p>
            <a:pPr algn="l"/>
            <a:r>
              <a:rPr lang="en-US" dirty="0"/>
              <a:t>B</a:t>
            </a:r>
          </a:p>
        </p:txBody>
      </p:sp>
      <p:sp>
        <p:nvSpPr>
          <p:cNvPr id="12" name="Freeform 11">
            <a:extLst>
              <a:ext uri="{FF2B5EF4-FFF2-40B4-BE49-F238E27FC236}">
                <a16:creationId xmlns:a16="http://schemas.microsoft.com/office/drawing/2014/main" id="{E2289E6A-40FC-6535-F1D0-EE587024E5D8}"/>
              </a:ext>
            </a:extLst>
          </p:cNvPr>
          <p:cNvSpPr/>
          <p:nvPr/>
        </p:nvSpPr>
        <p:spPr>
          <a:xfrm>
            <a:off x="7687159" y="2743200"/>
            <a:ext cx="1766807" cy="2123267"/>
          </a:xfrm>
          <a:custGeom>
            <a:avLst/>
            <a:gdLst>
              <a:gd name="connsiteX0" fmla="*/ 1766807 w 1766807"/>
              <a:gd name="connsiteY0" fmla="*/ 247973 h 2123267"/>
              <a:gd name="connsiteX1" fmla="*/ 387458 w 1766807"/>
              <a:gd name="connsiteY1" fmla="*/ 0 h 2123267"/>
              <a:gd name="connsiteX2" fmla="*/ 0 w 1766807"/>
              <a:gd name="connsiteY2" fmla="*/ 1828800 h 2123267"/>
              <a:gd name="connsiteX3" fmla="*/ 1348353 w 1766807"/>
              <a:gd name="connsiteY3" fmla="*/ 2123267 h 2123267"/>
              <a:gd name="connsiteX4" fmla="*/ 1766807 w 1766807"/>
              <a:gd name="connsiteY4" fmla="*/ 247973 h 2123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6807" h="2123267">
                <a:moveTo>
                  <a:pt x="1766807" y="247973"/>
                </a:moveTo>
                <a:lnTo>
                  <a:pt x="387458" y="0"/>
                </a:lnTo>
                <a:lnTo>
                  <a:pt x="0" y="1828800"/>
                </a:lnTo>
                <a:lnTo>
                  <a:pt x="1348353" y="2123267"/>
                </a:lnTo>
                <a:lnTo>
                  <a:pt x="1766807" y="247973"/>
                </a:lnTo>
                <a:close/>
              </a:path>
            </a:pathLst>
          </a:custGeom>
          <a:solidFill>
            <a:schemeClr val="tx1">
              <a:lumMod val="40000"/>
              <a:lumOff val="60000"/>
              <a:alpha val="4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003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E5AB1-8B74-CD35-CDE1-11C35F7CE6FF}"/>
              </a:ext>
            </a:extLst>
          </p:cNvPr>
          <p:cNvSpPr>
            <a:spLocks noGrp="1"/>
          </p:cNvSpPr>
          <p:nvPr>
            <p:ph type="title"/>
          </p:nvPr>
        </p:nvSpPr>
        <p:spPr/>
        <p:txBody>
          <a:bodyPr/>
          <a:lstStyle/>
          <a:p>
            <a:r>
              <a:rPr lang="en-US" dirty="0"/>
              <a:t>A Note on Polymorphism:</a:t>
            </a:r>
            <a:br>
              <a:rPr lang="en-US" dirty="0"/>
            </a:br>
            <a:r>
              <a:rPr lang="en-US" dirty="0"/>
              <a:t>Class Shape : Circle/Square/etc.</a:t>
            </a:r>
          </a:p>
        </p:txBody>
      </p:sp>
      <p:sp>
        <p:nvSpPr>
          <p:cNvPr id="3" name="Slide Number Placeholder 2">
            <a:extLst>
              <a:ext uri="{FF2B5EF4-FFF2-40B4-BE49-F238E27FC236}">
                <a16:creationId xmlns:a16="http://schemas.microsoft.com/office/drawing/2014/main" id="{3A9ABE87-A49C-E8EE-11CB-14BF3756D87B}"/>
              </a:ext>
            </a:extLst>
          </p:cNvPr>
          <p:cNvSpPr>
            <a:spLocks noGrp="1"/>
          </p:cNvSpPr>
          <p:nvPr>
            <p:ph type="sldNum" sz="quarter" idx="10"/>
          </p:nvPr>
        </p:nvSpPr>
        <p:spPr/>
        <p:txBody>
          <a:bodyPr/>
          <a:lstStyle/>
          <a:p>
            <a:fld id="{4FAB73BC-B049-4115-A692-8D63A059BFB8}" type="slidenum">
              <a:rPr lang="en-US" smtClean="0"/>
              <a:pPr/>
              <a:t>29</a:t>
            </a:fld>
            <a:endParaRPr lang="en-US" dirty="0"/>
          </a:p>
        </p:txBody>
      </p:sp>
      <p:sp>
        <p:nvSpPr>
          <p:cNvPr id="4" name="Content Placeholder 3">
            <a:extLst>
              <a:ext uri="{FF2B5EF4-FFF2-40B4-BE49-F238E27FC236}">
                <a16:creationId xmlns:a16="http://schemas.microsoft.com/office/drawing/2014/main" id="{CDD7495F-B3A1-4621-CDF0-A5298E9E37B8}"/>
              </a:ext>
            </a:extLst>
          </p:cNvPr>
          <p:cNvSpPr>
            <a:spLocks noGrp="1"/>
          </p:cNvSpPr>
          <p:nvPr>
            <p:ph sz="quarter" idx="11"/>
          </p:nvPr>
        </p:nvSpPr>
        <p:spPr>
          <a:xfrm>
            <a:off x="647700" y="1409700"/>
            <a:ext cx="5448300" cy="5448300"/>
          </a:xfrm>
        </p:spPr>
        <p:txBody>
          <a:bodyPr>
            <a:normAutofit lnSpcReduction="10000"/>
          </a:bodyPr>
          <a:lstStyle/>
          <a:p>
            <a:r>
              <a:rPr lang="en-US" dirty="0"/>
              <a:t>Recall, that the element type has been characterized by a set of unique attributes, take for example, a Hex8:</a:t>
            </a:r>
          </a:p>
          <a:p>
            <a:pPr marL="342900" indent="-342900">
              <a:buFont typeface="Arial" panose="020B0604020202020204" pitchFamily="34" charset="0"/>
              <a:buChar char="•"/>
            </a:pPr>
            <a:r>
              <a:rPr lang="en-US" dirty="0"/>
              <a:t>Nodes Per Element: 8</a:t>
            </a:r>
          </a:p>
          <a:p>
            <a:pPr marL="342900" indent="-342900">
              <a:buFont typeface="Arial" panose="020B0604020202020204" pitchFamily="34" charset="0"/>
              <a:buChar char="•"/>
            </a:pPr>
            <a:r>
              <a:rPr lang="en-US" dirty="0"/>
              <a:t>Number of surface integration points: 12</a:t>
            </a:r>
          </a:p>
          <a:p>
            <a:pPr marL="342900" indent="-342900">
              <a:buFont typeface="Arial" panose="020B0604020202020204" pitchFamily="34" charset="0"/>
              <a:buChar char="•"/>
            </a:pPr>
            <a:r>
              <a:rPr lang="en-US" dirty="0"/>
              <a:t>Number of volume integration points: 8</a:t>
            </a:r>
          </a:p>
          <a:p>
            <a:pPr marL="342900" indent="-342900">
              <a:buFont typeface="Arial" panose="020B0604020202020204" pitchFamily="34" charset="0"/>
              <a:buChar char="•"/>
            </a:pPr>
            <a:r>
              <a:rPr lang="en-US" dirty="0"/>
              <a:t>Number of Faces: 6</a:t>
            </a:r>
          </a:p>
          <a:p>
            <a:pPr marL="342900" indent="-342900">
              <a:buFont typeface="Arial" panose="020B0604020202020204" pitchFamily="34" charset="0"/>
              <a:buChar char="•"/>
            </a:pPr>
            <a:r>
              <a:rPr lang="en-US" dirty="0"/>
              <a:t>Face Topology: Quad4</a:t>
            </a:r>
          </a:p>
          <a:p>
            <a:pPr marL="342900" indent="-342900">
              <a:buFont typeface="Arial" panose="020B0604020202020204" pitchFamily="34" charset="0"/>
              <a:buChar char="•"/>
            </a:pPr>
            <a:r>
              <a:rPr lang="en-US" dirty="0"/>
              <a:t>Assembly </a:t>
            </a:r>
            <a:r>
              <a:rPr lang="en-US" dirty="0" err="1"/>
              <a:t>Algoirthms</a:t>
            </a:r>
            <a:r>
              <a:rPr lang="en-US" dirty="0"/>
              <a:t> can be templated, or expecting an integration rule defined by the element type</a:t>
            </a:r>
          </a:p>
          <a:p>
            <a:r>
              <a:rPr lang="en-US" dirty="0"/>
              <a:t>Pseudo C++</a:t>
            </a:r>
          </a:p>
          <a:p>
            <a:r>
              <a:rPr lang="en-US" sz="1800" dirty="0"/>
              <a:t>&gt;Shape </a:t>
            </a:r>
            <a:r>
              <a:rPr lang="en-US" sz="1800" dirty="0" err="1"/>
              <a:t>mySquare</a:t>
            </a:r>
            <a:r>
              <a:rPr lang="en-US" sz="1800" dirty="0"/>
              <a:t> = new Square();</a:t>
            </a:r>
          </a:p>
          <a:p>
            <a:r>
              <a:rPr lang="en-US" sz="1800" dirty="0"/>
              <a:t>&gt;Shape </a:t>
            </a:r>
            <a:r>
              <a:rPr lang="en-US" sz="1800" dirty="0" err="1"/>
              <a:t>myCircle</a:t>
            </a:r>
            <a:r>
              <a:rPr lang="en-US" sz="1800" dirty="0"/>
              <a:t> = new Circle();</a:t>
            </a:r>
          </a:p>
          <a:p>
            <a:r>
              <a:rPr lang="en-US" sz="1800" dirty="0"/>
              <a:t>&gt;</a:t>
            </a:r>
            <a:r>
              <a:rPr lang="en-US" sz="1800" dirty="0" err="1"/>
              <a:t>mySquare</a:t>
            </a:r>
            <a:r>
              <a:rPr lang="en-US" sz="1800" dirty="0"/>
              <a:t>-&gt;volume();</a:t>
            </a:r>
          </a:p>
          <a:p>
            <a:r>
              <a:rPr lang="en-US" sz="1800" dirty="0"/>
              <a:t>&gt;</a:t>
            </a:r>
            <a:r>
              <a:rPr lang="en-US" sz="1800" dirty="0" err="1"/>
              <a:t>myCircle</a:t>
            </a:r>
            <a:r>
              <a:rPr lang="en-US" sz="1800" dirty="0"/>
              <a:t>-&gt;volume();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7D3D5478-9700-ADE9-D614-7527C90D4B80}"/>
              </a:ext>
            </a:extLst>
          </p:cNvPr>
          <p:cNvPicPr>
            <a:picLocks noChangeAspect="1"/>
          </p:cNvPicPr>
          <p:nvPr/>
        </p:nvPicPr>
        <p:blipFill>
          <a:blip r:embed="rId2"/>
          <a:stretch>
            <a:fillRect/>
          </a:stretch>
        </p:blipFill>
        <p:spPr>
          <a:xfrm>
            <a:off x="6325454" y="782286"/>
            <a:ext cx="5866546" cy="5580613"/>
          </a:xfrm>
          <a:prstGeom prst="rect">
            <a:avLst/>
          </a:prstGeom>
        </p:spPr>
      </p:pic>
    </p:spTree>
    <p:extLst>
      <p:ext uri="{BB962C8B-B14F-4D97-AF65-F5344CB8AC3E}">
        <p14:creationId xmlns:p14="http://schemas.microsoft.com/office/powerpoint/2010/main" val="2140582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48C1A-2996-7A1E-D993-CA7EC7F12744}"/>
              </a:ext>
            </a:extLst>
          </p:cNvPr>
          <p:cNvSpPr>
            <a:spLocks noGrp="1"/>
          </p:cNvSpPr>
          <p:nvPr>
            <p:ph type="title"/>
          </p:nvPr>
        </p:nvSpPr>
        <p:spPr/>
        <p:txBody>
          <a:bodyPr/>
          <a:lstStyle/>
          <a:p>
            <a:r>
              <a:rPr lang="en-US" dirty="0"/>
              <a:t>Matrix Assembly, Compact form</a:t>
            </a:r>
          </a:p>
        </p:txBody>
      </p:sp>
      <p:sp>
        <p:nvSpPr>
          <p:cNvPr id="3" name="Slide Number Placeholder 2">
            <a:extLst>
              <a:ext uri="{FF2B5EF4-FFF2-40B4-BE49-F238E27FC236}">
                <a16:creationId xmlns:a16="http://schemas.microsoft.com/office/drawing/2014/main" id="{F87D8F1E-9A44-A74B-E83C-E70247A6C9BD}"/>
              </a:ext>
            </a:extLst>
          </p:cNvPr>
          <p:cNvSpPr>
            <a:spLocks noGrp="1"/>
          </p:cNvSpPr>
          <p:nvPr>
            <p:ph type="sldNum" sz="quarter" idx="10"/>
          </p:nvPr>
        </p:nvSpPr>
        <p:spPr/>
        <p:txBody>
          <a:bodyPr/>
          <a:lstStyle/>
          <a:p>
            <a:fld id="{4FAB73BC-B049-4115-A692-8D63A059BFB8}" type="slidenum">
              <a:rPr lang="en-US" smtClean="0"/>
              <a:pPr/>
              <a:t>3</a:t>
            </a:fld>
            <a:endParaRPr lang="en-US" dirty="0"/>
          </a:p>
        </p:txBody>
      </p:sp>
      <p:pic>
        <p:nvPicPr>
          <p:cNvPr id="15" name="Picture 14">
            <a:extLst>
              <a:ext uri="{FF2B5EF4-FFF2-40B4-BE49-F238E27FC236}">
                <a16:creationId xmlns:a16="http://schemas.microsoft.com/office/drawing/2014/main" id="{4769A6BE-D294-B570-C75E-153E368046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905" y="1656809"/>
            <a:ext cx="7772400" cy="4532191"/>
          </a:xfrm>
          <a:prstGeom prst="rect">
            <a:avLst/>
          </a:prstGeom>
        </p:spPr>
      </p:pic>
      <p:pic>
        <p:nvPicPr>
          <p:cNvPr id="4" name="Picture 27" descr="TurbBackStep">
            <a:extLst>
              <a:ext uri="{FF2B5EF4-FFF2-40B4-BE49-F238E27FC236}">
                <a16:creationId xmlns:a16="http://schemas.microsoft.com/office/drawing/2014/main" id="{36E8A264-DE86-376E-DC01-B0C0E9BF9C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2368" y="1822885"/>
            <a:ext cx="3644913" cy="160611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21486E5-9F80-73D9-F1E9-5F3F1DA8B12C}"/>
              </a:ext>
            </a:extLst>
          </p:cNvPr>
          <p:cNvSpPr txBox="1"/>
          <p:nvPr/>
        </p:nvSpPr>
        <p:spPr>
          <a:xfrm>
            <a:off x="8338088" y="3890075"/>
            <a:ext cx="0" cy="0"/>
          </a:xfrm>
          <a:prstGeom prst="rect">
            <a:avLst/>
          </a:prstGeom>
        </p:spPr>
        <p:txBody>
          <a:bodyPr vert="horz" wrap="none" lIns="91440" tIns="45720" rIns="91440" bIns="45720" rtlCol="0">
            <a:noAutofit/>
          </a:bodyPr>
          <a:lstStyle/>
          <a:p>
            <a:pPr algn="l"/>
            <a:r>
              <a:rPr lang="en-US" dirty="0"/>
              <a:t>Each DOF location will have a </a:t>
            </a:r>
          </a:p>
          <a:p>
            <a:pPr algn="l"/>
            <a:r>
              <a:rPr lang="en-US" dirty="0"/>
              <a:t>dedicated matrix “row” and set of </a:t>
            </a:r>
          </a:p>
          <a:p>
            <a:pPr algn="l"/>
            <a:r>
              <a:rPr lang="en-US" dirty="0"/>
              <a:t>Columns defined by its connectivity</a:t>
            </a:r>
          </a:p>
        </p:txBody>
      </p:sp>
    </p:spTree>
    <p:extLst>
      <p:ext uri="{BB962C8B-B14F-4D97-AF65-F5344CB8AC3E}">
        <p14:creationId xmlns:p14="http://schemas.microsoft.com/office/powerpoint/2010/main" val="1206367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82A58-D036-1A03-2F83-88099B3FAB62}"/>
              </a:ext>
            </a:extLst>
          </p:cNvPr>
          <p:cNvSpPr>
            <a:spLocks noGrp="1"/>
          </p:cNvSpPr>
          <p:nvPr>
            <p:ph type="title"/>
          </p:nvPr>
        </p:nvSpPr>
        <p:spPr/>
        <p:txBody>
          <a:bodyPr/>
          <a:lstStyle/>
          <a:p>
            <a:r>
              <a:rPr lang="en-US" dirty="0"/>
              <a:t>Higher-Order via Polynomial Promotion</a:t>
            </a:r>
          </a:p>
        </p:txBody>
      </p:sp>
      <p:sp>
        <p:nvSpPr>
          <p:cNvPr id="3" name="Slide Number Placeholder 2">
            <a:extLst>
              <a:ext uri="{FF2B5EF4-FFF2-40B4-BE49-F238E27FC236}">
                <a16:creationId xmlns:a16="http://schemas.microsoft.com/office/drawing/2014/main" id="{A26FF466-0CFC-BDA2-CD85-28FCEB916CCC}"/>
              </a:ext>
            </a:extLst>
          </p:cNvPr>
          <p:cNvSpPr>
            <a:spLocks noGrp="1"/>
          </p:cNvSpPr>
          <p:nvPr>
            <p:ph type="sldNum" sz="quarter" idx="10"/>
          </p:nvPr>
        </p:nvSpPr>
        <p:spPr/>
        <p:txBody>
          <a:bodyPr/>
          <a:lstStyle/>
          <a:p>
            <a:fld id="{4FAB73BC-B049-4115-A692-8D63A059BFB8}" type="slidenum">
              <a:rPr lang="en-US" smtClean="0"/>
              <a:pPr/>
              <a:t>30</a:t>
            </a:fld>
            <a:endParaRPr lang="en-US" dirty="0"/>
          </a:p>
        </p:txBody>
      </p:sp>
      <p:sp>
        <p:nvSpPr>
          <p:cNvPr id="4" name="Content Placeholder 3">
            <a:extLst>
              <a:ext uri="{FF2B5EF4-FFF2-40B4-BE49-F238E27FC236}">
                <a16:creationId xmlns:a16="http://schemas.microsoft.com/office/drawing/2014/main" id="{17697154-6786-185D-1A3D-110745A9D35D}"/>
              </a:ext>
            </a:extLst>
          </p:cNvPr>
          <p:cNvSpPr>
            <a:spLocks noGrp="1"/>
          </p:cNvSpPr>
          <p:nvPr>
            <p:ph sz="quarter" idx="11"/>
          </p:nvPr>
        </p:nvSpPr>
        <p:spPr/>
        <p:txBody>
          <a:bodyPr/>
          <a:lstStyle/>
          <a:p>
            <a:pPr marL="354013" indent="-342900">
              <a:buFont typeface="Arial" panose="020B0604020202020204" pitchFamily="34" charset="0"/>
              <a:buChar char="•"/>
            </a:pPr>
            <a:r>
              <a:rPr lang="en-US" dirty="0"/>
              <a:t>CVFEM (like EBVC and CC) can be viewed as Petrov-</a:t>
            </a:r>
            <a:r>
              <a:rPr lang="en-US" dirty="0" err="1"/>
              <a:t>Galerkin</a:t>
            </a:r>
            <a:r>
              <a:rPr lang="en-US" dirty="0"/>
              <a:t> method</a:t>
            </a:r>
          </a:p>
          <a:p>
            <a:pPr marL="738061" lvl="1" indent="-342900">
              <a:buFont typeface="Arial" panose="020B0604020202020204" pitchFamily="34" charset="0"/>
              <a:buChar char="•"/>
            </a:pPr>
            <a:r>
              <a:rPr lang="en-US" dirty="0"/>
              <a:t>Recall how this is defined?</a:t>
            </a:r>
          </a:p>
          <a:p>
            <a:pPr marL="354013" indent="-342900">
              <a:buFont typeface="Arial" panose="020B0604020202020204" pitchFamily="34" charset="0"/>
              <a:buChar char="•"/>
            </a:pPr>
            <a:r>
              <a:rPr lang="en-US" dirty="0"/>
              <a:t>Basis can also be promoted (linear to quadratic, </a:t>
            </a:r>
            <a:r>
              <a:rPr lang="en-US" dirty="0" err="1"/>
              <a:t>etc</a:t>
            </a:r>
            <a:r>
              <a:rPr lang="en-US" dirty="0"/>
              <a:t>), i.e., </a:t>
            </a:r>
            <a:r>
              <a:rPr lang="en-US" i="1" dirty="0"/>
              <a:t>Polynomial Promotion, </a:t>
            </a:r>
            <a:r>
              <a:rPr lang="en-US" dirty="0"/>
              <a:t>Domino, </a:t>
            </a:r>
            <a:r>
              <a:rPr lang="en-US" i="1" dirty="0"/>
              <a:t>CTRSP (</a:t>
            </a:r>
            <a:r>
              <a:rPr lang="en-US" dirty="0"/>
              <a:t>2014) as a first example of low-Mach fluids algorithm – or Domino, </a:t>
            </a:r>
            <a:r>
              <a:rPr lang="en-US" i="1" dirty="0"/>
              <a:t>JCP (</a:t>
            </a:r>
            <a:r>
              <a:rPr lang="en-US" dirty="0"/>
              <a:t>2018)</a:t>
            </a:r>
          </a:p>
          <a:p>
            <a:pPr marL="354013" indent="-342900">
              <a:buFont typeface="Arial" panose="020B0604020202020204" pitchFamily="34" charset="0"/>
              <a:buChar char="•"/>
            </a:pPr>
            <a:r>
              <a:rPr lang="en-US" dirty="0"/>
              <a:t>Research Thrust: Possible higher efficiency on NGP due to increased local work)</a:t>
            </a:r>
          </a:p>
          <a:p>
            <a:pPr marL="354013" indent="-342900">
              <a:buFont typeface="Arial" panose="020B0604020202020204" pitchFamily="34" charset="0"/>
              <a:buChar char="•"/>
            </a:pPr>
            <a:r>
              <a:rPr lang="en-US" dirty="0"/>
              <a:t>However, suitability of higher-order for LES is an open argument – especially when other errors/uncertainties exist</a:t>
            </a:r>
          </a:p>
          <a:p>
            <a:endParaRPr lang="en-US" dirty="0"/>
          </a:p>
        </p:txBody>
      </p:sp>
      <p:pic>
        <p:nvPicPr>
          <p:cNvPr id="5" name="Picture 4">
            <a:extLst>
              <a:ext uri="{FF2B5EF4-FFF2-40B4-BE49-F238E27FC236}">
                <a16:creationId xmlns:a16="http://schemas.microsoft.com/office/drawing/2014/main" id="{6666CFFB-3DAE-E7BD-4BA6-A9D81F188B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474" y="3860289"/>
            <a:ext cx="2372955" cy="2229289"/>
          </a:xfrm>
          <a:prstGeom prst="rect">
            <a:avLst/>
          </a:prstGeom>
        </p:spPr>
      </p:pic>
      <p:pic>
        <p:nvPicPr>
          <p:cNvPr id="6" name="Picture 5">
            <a:extLst>
              <a:ext uri="{FF2B5EF4-FFF2-40B4-BE49-F238E27FC236}">
                <a16:creationId xmlns:a16="http://schemas.microsoft.com/office/drawing/2014/main" id="{3429F6F2-CDCB-61D3-4709-198049FBC0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68400" y="3860289"/>
            <a:ext cx="1617551" cy="2418265"/>
          </a:xfrm>
          <a:prstGeom prst="rect">
            <a:avLst/>
          </a:prstGeom>
        </p:spPr>
      </p:pic>
      <p:sp>
        <p:nvSpPr>
          <p:cNvPr id="7" name="TextBox 6">
            <a:extLst>
              <a:ext uri="{FF2B5EF4-FFF2-40B4-BE49-F238E27FC236}">
                <a16:creationId xmlns:a16="http://schemas.microsoft.com/office/drawing/2014/main" id="{AB8E0D8E-DACE-0CA3-737A-BEC9E68E31EF}"/>
              </a:ext>
            </a:extLst>
          </p:cNvPr>
          <p:cNvSpPr txBox="1"/>
          <p:nvPr/>
        </p:nvSpPr>
        <p:spPr>
          <a:xfrm>
            <a:off x="452968" y="6430489"/>
            <a:ext cx="1909497" cy="307777"/>
          </a:xfrm>
          <a:prstGeom prst="rect">
            <a:avLst/>
          </a:prstGeom>
          <a:noFill/>
        </p:spPr>
        <p:txBody>
          <a:bodyPr wrap="none" rtlCol="0">
            <a:spAutoFit/>
          </a:bodyPr>
          <a:lstStyle/>
          <a:p>
            <a:r>
              <a:rPr lang="en-US" sz="1400" dirty="0"/>
              <a:t>Spectral convergence</a:t>
            </a:r>
          </a:p>
        </p:txBody>
      </p:sp>
      <p:sp>
        <p:nvSpPr>
          <p:cNvPr id="8" name="TextBox 7">
            <a:extLst>
              <a:ext uri="{FF2B5EF4-FFF2-40B4-BE49-F238E27FC236}">
                <a16:creationId xmlns:a16="http://schemas.microsoft.com/office/drawing/2014/main" id="{16053B2A-DD01-C003-C540-4FF57E33A9AD}"/>
              </a:ext>
            </a:extLst>
          </p:cNvPr>
          <p:cNvSpPr txBox="1"/>
          <p:nvPr/>
        </p:nvSpPr>
        <p:spPr>
          <a:xfrm>
            <a:off x="3008322" y="6430489"/>
            <a:ext cx="2848857" cy="307777"/>
          </a:xfrm>
          <a:prstGeom prst="rect">
            <a:avLst/>
          </a:prstGeom>
          <a:noFill/>
        </p:spPr>
        <p:txBody>
          <a:bodyPr wrap="none" rtlCol="0">
            <a:spAutoFit/>
          </a:bodyPr>
          <a:lstStyle/>
          <a:p>
            <a:r>
              <a:rPr lang="en-US" sz="1400" dirty="0"/>
              <a:t>Dual-volume for promoted quad4</a:t>
            </a:r>
          </a:p>
        </p:txBody>
      </p:sp>
      <p:pic>
        <p:nvPicPr>
          <p:cNvPr id="9" name="1mHePlume_800_P1_P4.mp4">
            <a:hlinkClick r:id="" action="ppaction://media"/>
            <a:extLst>
              <a:ext uri="{FF2B5EF4-FFF2-40B4-BE49-F238E27FC236}">
                <a16:creationId xmlns:a16="http://schemas.microsoft.com/office/drawing/2014/main" id="{C46A49E3-113F-F6CA-4EF8-DE22A85A01A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777295" y="3860289"/>
            <a:ext cx="3144068" cy="2286000"/>
          </a:xfrm>
          <a:prstGeom prst="rect">
            <a:avLst/>
          </a:prstGeom>
        </p:spPr>
      </p:pic>
      <p:sp>
        <p:nvSpPr>
          <p:cNvPr id="10" name="TextBox 9">
            <a:extLst>
              <a:ext uri="{FF2B5EF4-FFF2-40B4-BE49-F238E27FC236}">
                <a16:creationId xmlns:a16="http://schemas.microsoft.com/office/drawing/2014/main" id="{E272627C-E4BA-380E-CD4D-3E72B5F8F6A9}"/>
              </a:ext>
            </a:extLst>
          </p:cNvPr>
          <p:cNvSpPr txBox="1"/>
          <p:nvPr/>
        </p:nvSpPr>
        <p:spPr>
          <a:xfrm>
            <a:off x="6178977" y="6322767"/>
            <a:ext cx="2340704" cy="523220"/>
          </a:xfrm>
          <a:prstGeom prst="rect">
            <a:avLst/>
          </a:prstGeom>
          <a:noFill/>
        </p:spPr>
        <p:txBody>
          <a:bodyPr wrap="none" rtlCol="0">
            <a:spAutoFit/>
          </a:bodyPr>
          <a:lstStyle/>
          <a:p>
            <a:pPr algn="ctr"/>
            <a:r>
              <a:rPr lang="en-US" sz="1400" dirty="0"/>
              <a:t>P=1 (left) and P=4 (right) </a:t>
            </a:r>
          </a:p>
          <a:p>
            <a:pPr algn="ctr"/>
            <a:r>
              <a:rPr lang="en-US" sz="1400" dirty="0"/>
              <a:t>Helium plume (VR-density)</a:t>
            </a:r>
          </a:p>
        </p:txBody>
      </p:sp>
      <p:pic>
        <p:nvPicPr>
          <p:cNvPr id="11" name="Picture 10">
            <a:extLst>
              <a:ext uri="{FF2B5EF4-FFF2-40B4-BE49-F238E27FC236}">
                <a16:creationId xmlns:a16="http://schemas.microsoft.com/office/drawing/2014/main" id="{B697F02F-C32B-4FF5-3BD5-52E80B8AACB0}"/>
              </a:ext>
            </a:extLst>
          </p:cNvPr>
          <p:cNvPicPr>
            <a:picLocks noChangeAspect="1"/>
          </p:cNvPicPr>
          <p:nvPr/>
        </p:nvPicPr>
        <p:blipFill rotWithShape="1">
          <a:blip r:embed="rId7">
            <a:extLst>
              <a:ext uri="{28A0092B-C50C-407E-A947-70E740481C1C}">
                <a14:useLocalDpi xmlns:a14="http://schemas.microsoft.com/office/drawing/2010/main" val="0"/>
              </a:ext>
            </a:extLst>
          </a:blip>
          <a:srcRect r="22997"/>
          <a:stretch/>
        </p:blipFill>
        <p:spPr>
          <a:xfrm>
            <a:off x="9324186" y="3860289"/>
            <a:ext cx="2112353" cy="1353023"/>
          </a:xfrm>
          <a:prstGeom prst="rect">
            <a:avLst/>
          </a:prstGeom>
        </p:spPr>
      </p:pic>
      <p:pic>
        <p:nvPicPr>
          <p:cNvPr id="12" name="Picture 11">
            <a:extLst>
              <a:ext uri="{FF2B5EF4-FFF2-40B4-BE49-F238E27FC236}">
                <a16:creationId xmlns:a16="http://schemas.microsoft.com/office/drawing/2014/main" id="{06169723-A2EB-7C43-3750-AF3E5D269E08}"/>
              </a:ext>
            </a:extLst>
          </p:cNvPr>
          <p:cNvPicPr>
            <a:picLocks noChangeAspect="1"/>
          </p:cNvPicPr>
          <p:nvPr/>
        </p:nvPicPr>
        <p:blipFill rotWithShape="1">
          <a:blip r:embed="rId8">
            <a:extLst>
              <a:ext uri="{28A0092B-C50C-407E-A947-70E740481C1C}">
                <a14:useLocalDpi xmlns:a14="http://schemas.microsoft.com/office/drawing/2010/main" val="0"/>
              </a:ext>
            </a:extLst>
          </a:blip>
          <a:srcRect r="20030"/>
          <a:stretch/>
        </p:blipFill>
        <p:spPr>
          <a:xfrm>
            <a:off x="9324186" y="4869499"/>
            <a:ext cx="2193741" cy="1353024"/>
          </a:xfrm>
          <a:prstGeom prst="rect">
            <a:avLst/>
          </a:prstGeom>
        </p:spPr>
      </p:pic>
      <p:sp>
        <p:nvSpPr>
          <p:cNvPr id="13" name="TextBox 12">
            <a:extLst>
              <a:ext uri="{FF2B5EF4-FFF2-40B4-BE49-F238E27FC236}">
                <a16:creationId xmlns:a16="http://schemas.microsoft.com/office/drawing/2014/main" id="{B3A750DE-00CD-C6B5-6CE5-3353ED1F8802}"/>
              </a:ext>
            </a:extLst>
          </p:cNvPr>
          <p:cNvSpPr txBox="1"/>
          <p:nvPr/>
        </p:nvSpPr>
        <p:spPr>
          <a:xfrm>
            <a:off x="9243162" y="6073523"/>
            <a:ext cx="2193378" cy="738664"/>
          </a:xfrm>
          <a:prstGeom prst="rect">
            <a:avLst/>
          </a:prstGeom>
          <a:noFill/>
        </p:spPr>
        <p:txBody>
          <a:bodyPr wrap="square" rtlCol="0">
            <a:spAutoFit/>
          </a:bodyPr>
          <a:lstStyle/>
          <a:p>
            <a:pPr algn="ctr"/>
            <a:r>
              <a:rPr lang="en-US" sz="1400" dirty="0"/>
              <a:t>Rotating cube (Re 4000, RPM 3600) P=1 (top) and P=2 (bottom)</a:t>
            </a:r>
          </a:p>
        </p:txBody>
      </p:sp>
    </p:spTree>
    <p:extLst>
      <p:ext uri="{BB962C8B-B14F-4D97-AF65-F5344CB8AC3E}">
        <p14:creationId xmlns:p14="http://schemas.microsoft.com/office/powerpoint/2010/main" val="145069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80000">
                <p:cTn id="12" fill="hold" display="0">
                  <p:stCondLst>
                    <p:cond delay="indefinite"/>
                  </p:stCondLst>
                </p:cTn>
                <p:tgtEl>
                  <p:spTgt spid="9"/>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0B6CC-D316-0399-7DF2-2343B1C1AC08}"/>
              </a:ext>
            </a:extLst>
          </p:cNvPr>
          <p:cNvSpPr>
            <a:spLocks noGrp="1"/>
          </p:cNvSpPr>
          <p:nvPr>
            <p:ph type="title"/>
          </p:nvPr>
        </p:nvSpPr>
        <p:spPr/>
        <p:txBody>
          <a:bodyPr/>
          <a:lstStyle/>
          <a:p>
            <a:r>
              <a:rPr lang="en-US" dirty="0"/>
              <a:t>CVFEM Review</a:t>
            </a:r>
          </a:p>
        </p:txBody>
      </p:sp>
      <p:sp>
        <p:nvSpPr>
          <p:cNvPr id="3" name="Slide Number Placeholder 2">
            <a:extLst>
              <a:ext uri="{FF2B5EF4-FFF2-40B4-BE49-F238E27FC236}">
                <a16:creationId xmlns:a16="http://schemas.microsoft.com/office/drawing/2014/main" id="{3E51A458-B279-C0D2-A130-B1FB068C2D5D}"/>
              </a:ext>
            </a:extLst>
          </p:cNvPr>
          <p:cNvSpPr>
            <a:spLocks noGrp="1"/>
          </p:cNvSpPr>
          <p:nvPr>
            <p:ph type="sldNum" sz="quarter" idx="10"/>
          </p:nvPr>
        </p:nvSpPr>
        <p:spPr/>
        <p:txBody>
          <a:bodyPr/>
          <a:lstStyle/>
          <a:p>
            <a:fld id="{4FAB73BC-B049-4115-A692-8D63A059BFB8}" type="slidenum">
              <a:rPr lang="en-US" smtClean="0"/>
              <a:pPr/>
              <a:t>31</a:t>
            </a:fld>
            <a:endParaRPr lang="en-US" dirty="0"/>
          </a:p>
        </p:txBody>
      </p:sp>
      <p:sp>
        <p:nvSpPr>
          <p:cNvPr id="4" name="Content Placeholder 3">
            <a:extLst>
              <a:ext uri="{FF2B5EF4-FFF2-40B4-BE49-F238E27FC236}">
                <a16:creationId xmlns:a16="http://schemas.microsoft.com/office/drawing/2014/main" id="{6F582542-1F08-C4F0-1E81-0CDA9A76B5A4}"/>
              </a:ext>
            </a:extLst>
          </p:cNvPr>
          <p:cNvSpPr>
            <a:spLocks noGrp="1"/>
          </p:cNvSpPr>
          <p:nvPr>
            <p:ph sz="quarter" idx="11"/>
          </p:nvPr>
        </p:nvSpPr>
        <p:spPr/>
        <p:txBody>
          <a:bodyPr/>
          <a:lstStyle/>
          <a:p>
            <a:pPr marL="342900" indent="-342900">
              <a:buFont typeface="Arial" panose="020B0604020202020204" pitchFamily="34" charset="0"/>
              <a:buChar char="•"/>
            </a:pPr>
            <a:r>
              <a:rPr lang="en-US" dirty="0"/>
              <a:t>Finite volume</a:t>
            </a:r>
          </a:p>
          <a:p>
            <a:pPr marL="342900" indent="-342900">
              <a:buFont typeface="Arial" panose="020B0604020202020204" pitchFamily="34" charset="0"/>
              <a:buChar char="•"/>
            </a:pPr>
            <a:r>
              <a:rPr lang="en-US" dirty="0"/>
              <a:t>Element-based</a:t>
            </a:r>
          </a:p>
          <a:p>
            <a:pPr marL="342900" indent="-342900">
              <a:buFont typeface="Arial" panose="020B0604020202020204" pitchFamily="34" charset="0"/>
              <a:buChar char="•"/>
            </a:pPr>
            <a:r>
              <a:rPr lang="en-US" dirty="0"/>
              <a:t>Hybrid between finite element method and finite volume</a:t>
            </a:r>
          </a:p>
          <a:p>
            <a:pPr marL="342900" indent="-342900">
              <a:buFont typeface="Arial" panose="020B0604020202020204" pitchFamily="34" charset="0"/>
              <a:buChar char="•"/>
            </a:pPr>
            <a:r>
              <a:rPr lang="en-US" dirty="0"/>
              <a:t>Underlying basis is tied to the element topology</a:t>
            </a:r>
          </a:p>
          <a:p>
            <a:pPr marL="342900" indent="-342900">
              <a:buFont typeface="Arial" panose="020B0604020202020204" pitchFamily="34" charset="0"/>
              <a:buChar char="•"/>
            </a:pPr>
            <a:r>
              <a:rPr lang="en-US" dirty="0"/>
              <a:t>Operators allow for consistent integration at </a:t>
            </a:r>
            <a:r>
              <a:rPr lang="en-US" dirty="0" err="1"/>
              <a:t>subcontrol</a:t>
            </a:r>
            <a:r>
              <a:rPr lang="en-US" dirty="0"/>
              <a:t> surfaces and </a:t>
            </a:r>
            <a:r>
              <a:rPr lang="en-US" dirty="0" err="1"/>
              <a:t>subcontrol</a:t>
            </a:r>
            <a:r>
              <a:rPr lang="en-US" dirty="0"/>
              <a:t> volumes</a:t>
            </a:r>
          </a:p>
          <a:p>
            <a:pPr marL="342900" indent="-342900">
              <a:buFont typeface="Arial" panose="020B0604020202020204" pitchFamily="34" charset="0"/>
              <a:buChar char="•"/>
            </a:pPr>
            <a:r>
              <a:rPr lang="en-US" dirty="0"/>
              <a:t>May be promoted in polynomial order</a:t>
            </a:r>
          </a:p>
          <a:p>
            <a:pPr marL="342900" indent="-342900">
              <a:buFont typeface="Arial" panose="020B0604020202020204" pitchFamily="34" charset="0"/>
              <a:buChar char="•"/>
            </a:pPr>
            <a:r>
              <a:rPr lang="en-US" dirty="0"/>
              <a:t>Some advantages of operators in the presence of non-orthogonality</a:t>
            </a:r>
          </a:p>
          <a:p>
            <a:pPr marL="342900" indent="-342900">
              <a:buFont typeface="Arial" panose="020B0604020202020204" pitchFamily="34" charset="0"/>
              <a:buChar char="•"/>
            </a:pPr>
            <a:r>
              <a:rPr lang="en-US" dirty="0"/>
              <a:t>Drives a more complex design in order to:</a:t>
            </a:r>
          </a:p>
          <a:p>
            <a:pPr marL="726948" lvl="1" indent="-342900">
              <a:buFont typeface="Arial" panose="020B0604020202020204" pitchFamily="34" charset="0"/>
              <a:buChar char="•"/>
            </a:pPr>
            <a:r>
              <a:rPr lang="en-US" dirty="0"/>
              <a:t>Manage multiple topologies, e.g., Hex, Tet, Wedge, Pyramid</a:t>
            </a:r>
          </a:p>
          <a:p>
            <a:pPr marL="726948" lvl="1" indent="-342900">
              <a:buFont typeface="Arial" panose="020B0604020202020204" pitchFamily="34" charset="0"/>
              <a:buChar char="•"/>
            </a:pPr>
            <a:r>
              <a:rPr lang="en-US" dirty="0"/>
              <a:t>Design computational </a:t>
            </a:r>
            <a:r>
              <a:rPr lang="en-US"/>
              <a:t>kernels that can be re-used</a:t>
            </a:r>
            <a:endParaRPr lang="en-US" dirty="0"/>
          </a:p>
          <a:p>
            <a:pPr marL="726948" lvl="1"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768461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48C1A-2996-7A1E-D993-CA7EC7F12744}"/>
              </a:ext>
            </a:extLst>
          </p:cNvPr>
          <p:cNvSpPr>
            <a:spLocks noGrp="1"/>
          </p:cNvSpPr>
          <p:nvPr>
            <p:ph type="title"/>
          </p:nvPr>
        </p:nvSpPr>
        <p:spPr/>
        <p:txBody>
          <a:bodyPr/>
          <a:lstStyle/>
          <a:p>
            <a:r>
              <a:rPr lang="en-US" dirty="0"/>
              <a:t>Matrix Assembly, Re-visited: Central Advection</a:t>
            </a:r>
          </a:p>
        </p:txBody>
      </p:sp>
      <p:sp>
        <p:nvSpPr>
          <p:cNvPr id="3" name="Slide Number Placeholder 2">
            <a:extLst>
              <a:ext uri="{FF2B5EF4-FFF2-40B4-BE49-F238E27FC236}">
                <a16:creationId xmlns:a16="http://schemas.microsoft.com/office/drawing/2014/main" id="{F87D8F1E-9A44-A74B-E83C-E70247A6C9BD}"/>
              </a:ext>
            </a:extLst>
          </p:cNvPr>
          <p:cNvSpPr>
            <a:spLocks noGrp="1"/>
          </p:cNvSpPr>
          <p:nvPr>
            <p:ph type="sldNum" sz="quarter" idx="10"/>
          </p:nvPr>
        </p:nvSpPr>
        <p:spPr/>
        <p:txBody>
          <a:bodyPr/>
          <a:lstStyle/>
          <a:p>
            <a:fld id="{4FAB73BC-B049-4115-A692-8D63A059BFB8}" type="slidenum">
              <a:rPr lang="en-US" smtClean="0"/>
              <a:pPr/>
              <a:t>4</a:t>
            </a:fld>
            <a:endParaRPr lang="en-US" dirty="0"/>
          </a:p>
        </p:txBody>
      </p:sp>
      <p:pic>
        <p:nvPicPr>
          <p:cNvPr id="8" name="Picture 7">
            <a:extLst>
              <a:ext uri="{FF2B5EF4-FFF2-40B4-BE49-F238E27FC236}">
                <a16:creationId xmlns:a16="http://schemas.microsoft.com/office/drawing/2014/main" id="{90F3EA24-9F84-A75F-2B0D-23491B86641D}"/>
              </a:ext>
            </a:extLst>
          </p:cNvPr>
          <p:cNvPicPr>
            <a:picLocks noChangeAspect="1"/>
          </p:cNvPicPr>
          <p:nvPr/>
        </p:nvPicPr>
        <p:blipFill rotWithShape="1">
          <a:blip r:embed="rId2">
            <a:extLst>
              <a:ext uri="{28A0092B-C50C-407E-A947-70E740481C1C}">
                <a14:useLocalDpi xmlns:a14="http://schemas.microsoft.com/office/drawing/2010/main" val="0"/>
              </a:ext>
            </a:extLst>
          </a:blip>
          <a:srcRect b="13050"/>
          <a:stretch/>
        </p:blipFill>
        <p:spPr>
          <a:xfrm>
            <a:off x="707135" y="1774711"/>
            <a:ext cx="6172200" cy="1722662"/>
          </a:xfrm>
          <a:prstGeom prst="rect">
            <a:avLst/>
          </a:prstGeom>
        </p:spPr>
      </p:pic>
      <p:pic>
        <p:nvPicPr>
          <p:cNvPr id="10" name="Picture 9">
            <a:extLst>
              <a:ext uri="{FF2B5EF4-FFF2-40B4-BE49-F238E27FC236}">
                <a16:creationId xmlns:a16="http://schemas.microsoft.com/office/drawing/2014/main" id="{5481AF7B-6101-27E5-AF00-00B85ACF60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135" y="3678113"/>
            <a:ext cx="7772400" cy="3072240"/>
          </a:xfrm>
          <a:prstGeom prst="rect">
            <a:avLst/>
          </a:prstGeom>
        </p:spPr>
      </p:pic>
      <p:sp>
        <p:nvSpPr>
          <p:cNvPr id="13" name="Content Placeholder 3">
            <a:extLst>
              <a:ext uri="{FF2B5EF4-FFF2-40B4-BE49-F238E27FC236}">
                <a16:creationId xmlns:a16="http://schemas.microsoft.com/office/drawing/2014/main" id="{0F9BCE87-25F2-4CC8-3976-76EB08B22D84}"/>
              </a:ext>
            </a:extLst>
          </p:cNvPr>
          <p:cNvSpPr>
            <a:spLocks noGrp="1"/>
          </p:cNvSpPr>
          <p:nvPr>
            <p:ph sz="quarter" idx="11"/>
          </p:nvPr>
        </p:nvSpPr>
        <p:spPr>
          <a:xfrm>
            <a:off x="647700" y="1409700"/>
            <a:ext cx="11049000" cy="5301066"/>
          </a:xfrm>
        </p:spPr>
        <p:txBody>
          <a:bodyPr>
            <a:normAutofit/>
          </a:bodyPr>
          <a:lstStyle/>
          <a:p>
            <a:pPr marL="342900" indent="-342900">
              <a:buFont typeface="Arial" panose="020B0604020202020204" pitchFamily="34" charset="0"/>
              <a:buChar char="•"/>
            </a:pPr>
            <a:r>
              <a:rPr lang="en-US" dirty="0">
                <a:hlinkClick r:id="rId4"/>
              </a:rPr>
              <a:t>https://github.com/NaluCFD/Nalu/blob/master/src/AssembleScalarEdgeSolverAlgorithm.C</a:t>
            </a:r>
            <a:r>
              <a:rPr lang="en-US" dirty="0"/>
              <a:t> </a:t>
            </a:r>
          </a:p>
          <a:p>
            <a:endParaRPr lang="en-US" dirty="0"/>
          </a:p>
        </p:txBody>
      </p:sp>
    </p:spTree>
    <p:extLst>
      <p:ext uri="{BB962C8B-B14F-4D97-AF65-F5344CB8AC3E}">
        <p14:creationId xmlns:p14="http://schemas.microsoft.com/office/powerpoint/2010/main" val="372103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48C1A-2996-7A1E-D993-CA7EC7F12744}"/>
              </a:ext>
            </a:extLst>
          </p:cNvPr>
          <p:cNvSpPr>
            <a:spLocks noGrp="1"/>
          </p:cNvSpPr>
          <p:nvPr>
            <p:ph type="title"/>
          </p:nvPr>
        </p:nvSpPr>
        <p:spPr/>
        <p:txBody>
          <a:bodyPr/>
          <a:lstStyle/>
          <a:p>
            <a:r>
              <a:rPr lang="en-US" dirty="0"/>
              <a:t>Matrix Assembly, Re-visited: Diffusion</a:t>
            </a:r>
          </a:p>
        </p:txBody>
      </p:sp>
      <p:sp>
        <p:nvSpPr>
          <p:cNvPr id="3" name="Slide Number Placeholder 2">
            <a:extLst>
              <a:ext uri="{FF2B5EF4-FFF2-40B4-BE49-F238E27FC236}">
                <a16:creationId xmlns:a16="http://schemas.microsoft.com/office/drawing/2014/main" id="{F87D8F1E-9A44-A74B-E83C-E70247A6C9BD}"/>
              </a:ext>
            </a:extLst>
          </p:cNvPr>
          <p:cNvSpPr>
            <a:spLocks noGrp="1"/>
          </p:cNvSpPr>
          <p:nvPr>
            <p:ph type="sldNum" sz="quarter" idx="10"/>
          </p:nvPr>
        </p:nvSpPr>
        <p:spPr/>
        <p:txBody>
          <a:bodyPr/>
          <a:lstStyle/>
          <a:p>
            <a:fld id="{4FAB73BC-B049-4115-A692-8D63A059BFB8}" type="slidenum">
              <a:rPr lang="en-US" smtClean="0"/>
              <a:pPr/>
              <a:t>5</a:t>
            </a:fld>
            <a:endParaRPr lang="en-US" dirty="0"/>
          </a:p>
        </p:txBody>
      </p:sp>
      <p:pic>
        <p:nvPicPr>
          <p:cNvPr id="6" name="Content Placeholder 5">
            <a:extLst>
              <a:ext uri="{FF2B5EF4-FFF2-40B4-BE49-F238E27FC236}">
                <a16:creationId xmlns:a16="http://schemas.microsoft.com/office/drawing/2014/main" id="{F538B646-C74E-96E4-4E4D-43ECF156CBD0}"/>
              </a:ext>
            </a:extLst>
          </p:cNvPr>
          <p:cNvPicPr>
            <a:picLocks noGrp="1" noChangeAspect="1"/>
          </p:cNvPicPr>
          <p:nvPr>
            <p:ph sz="quarter" idx="11"/>
          </p:nvPr>
        </p:nvPicPr>
        <p:blipFill>
          <a:blip r:embed="rId2">
            <a:extLst>
              <a:ext uri="{28A0092B-C50C-407E-A947-70E740481C1C}">
                <a14:useLocalDpi xmlns:a14="http://schemas.microsoft.com/office/drawing/2010/main" val="0"/>
              </a:ext>
            </a:extLst>
          </a:blip>
          <a:stretch>
            <a:fillRect/>
          </a:stretch>
        </p:blipFill>
        <p:spPr>
          <a:xfrm>
            <a:off x="943244" y="2212812"/>
            <a:ext cx="7975600" cy="3949700"/>
          </a:xfrm>
        </p:spPr>
      </p:pic>
      <p:sp>
        <p:nvSpPr>
          <p:cNvPr id="4" name="Content Placeholder 3">
            <a:extLst>
              <a:ext uri="{FF2B5EF4-FFF2-40B4-BE49-F238E27FC236}">
                <a16:creationId xmlns:a16="http://schemas.microsoft.com/office/drawing/2014/main" id="{3DBC90C0-32E7-F655-F7C9-5740A4FE42A8}"/>
              </a:ext>
            </a:extLst>
          </p:cNvPr>
          <p:cNvSpPr txBox="1">
            <a:spLocks/>
          </p:cNvSpPr>
          <p:nvPr/>
        </p:nvSpPr>
        <p:spPr>
          <a:xfrm>
            <a:off x="647700" y="1409700"/>
            <a:ext cx="11049000" cy="5448300"/>
          </a:xfrm>
          <a:prstGeom prst="rect">
            <a:avLst/>
          </a:prstGeom>
        </p:spPr>
        <p:txBody>
          <a:bodyPr vert="horz" lIns="0" tIns="45720" rIns="0" bIns="45720" rtlCol="0">
            <a:normAutofit/>
          </a:bodyPr>
          <a:lstStyle>
            <a:lvl1pPr marL="0" indent="0" algn="l" defTabSz="914400" rtl="0" eaLnBrk="1" latinLnBrk="0" hangingPunct="1">
              <a:lnSpc>
                <a:spcPct val="90000"/>
              </a:lnSpc>
              <a:spcBef>
                <a:spcPts val="1000"/>
              </a:spcBef>
              <a:buClr>
                <a:schemeClr val="accent1"/>
              </a:buClr>
              <a:buFont typeface="Arial" panose="020B0604020202020204" pitchFamily="34" charset="0"/>
              <a:buNone/>
              <a:defRPr sz="20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38404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8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2pPr>
            <a:lvl3pPr marL="56692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6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3pPr>
            <a:lvl4pPr marL="74980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4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4pPr>
            <a:lvl5pPr marL="93268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2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r>
              <a:rPr lang="en-US">
                <a:hlinkClick r:id="rId3"/>
              </a:rPr>
              <a:t>https://github.com/NaluCFD/Nalu/blob/master/src/AssembleScalarEdgeDiffSolverAlgorithm.C</a:t>
            </a:r>
            <a:r>
              <a:rPr lang="en-US"/>
              <a:t> </a:t>
            </a:r>
            <a:endParaRPr lang="en-US" dirty="0"/>
          </a:p>
        </p:txBody>
      </p:sp>
    </p:spTree>
    <p:extLst>
      <p:ext uri="{BB962C8B-B14F-4D97-AF65-F5344CB8AC3E}">
        <p14:creationId xmlns:p14="http://schemas.microsoft.com/office/powerpoint/2010/main" val="44751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547EB4-BB34-0F99-7C90-E2D30D150C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85956D-1907-C095-7045-9A52401BF6DA}"/>
              </a:ext>
            </a:extLst>
          </p:cNvPr>
          <p:cNvSpPr>
            <a:spLocks noGrp="1"/>
          </p:cNvSpPr>
          <p:nvPr>
            <p:ph type="title"/>
          </p:nvPr>
        </p:nvSpPr>
        <p:spPr/>
        <p:txBody>
          <a:bodyPr/>
          <a:lstStyle/>
          <a:p>
            <a:r>
              <a:rPr lang="en-US" dirty="0"/>
              <a:t>Recall, Stabilization Approach: </a:t>
            </a:r>
            <a:br>
              <a:rPr lang="en-US" dirty="0"/>
            </a:br>
            <a:r>
              <a:rPr lang="en-US" dirty="0"/>
              <a:t>Central + Diffusion = Proxy for Upwind (Derivation)</a:t>
            </a:r>
          </a:p>
        </p:txBody>
      </p:sp>
      <p:sp>
        <p:nvSpPr>
          <p:cNvPr id="3" name="Slide Number Placeholder 2">
            <a:extLst>
              <a:ext uri="{FF2B5EF4-FFF2-40B4-BE49-F238E27FC236}">
                <a16:creationId xmlns:a16="http://schemas.microsoft.com/office/drawing/2014/main" id="{555796BF-0EB2-76B7-7A3C-F7524D502A48}"/>
              </a:ext>
            </a:extLst>
          </p:cNvPr>
          <p:cNvSpPr>
            <a:spLocks noGrp="1"/>
          </p:cNvSpPr>
          <p:nvPr>
            <p:ph type="sldNum" sz="quarter" idx="10"/>
          </p:nvPr>
        </p:nvSpPr>
        <p:spPr/>
        <p:txBody>
          <a:bodyPr/>
          <a:lstStyle/>
          <a:p>
            <a:fld id="{4FAB73BC-B049-4115-A692-8D63A059BFB8}" type="slidenum">
              <a:rPr lang="en-US" smtClean="0"/>
              <a:pPr/>
              <a:t>6</a:t>
            </a:fld>
            <a:endParaRPr lang="en-US" dirty="0"/>
          </a:p>
        </p:txBody>
      </p:sp>
      <p:sp>
        <p:nvSpPr>
          <p:cNvPr id="8" name="Content Placeholder 3">
            <a:extLst>
              <a:ext uri="{FF2B5EF4-FFF2-40B4-BE49-F238E27FC236}">
                <a16:creationId xmlns:a16="http://schemas.microsoft.com/office/drawing/2014/main" id="{6BF91136-06FA-0EBD-A0A6-7C5E4524E45B}"/>
              </a:ext>
            </a:extLst>
          </p:cNvPr>
          <p:cNvSpPr>
            <a:spLocks noGrp="1"/>
          </p:cNvSpPr>
          <p:nvPr>
            <p:ph sz="quarter" idx="11"/>
          </p:nvPr>
        </p:nvSpPr>
        <p:spPr>
          <a:xfrm>
            <a:off x="647700" y="1409699"/>
            <a:ext cx="11049000" cy="5187043"/>
          </a:xfrm>
        </p:spPr>
        <p:txBody>
          <a:bodyPr/>
          <a:lstStyle/>
          <a:p>
            <a:r>
              <a:rPr lang="en-US" dirty="0">
                <a:effectLst/>
              </a:rPr>
              <a:t>The FT-BS scheme is equivalent to: </a:t>
            </a:r>
          </a:p>
          <a:p>
            <a:endParaRPr lang="en-US" dirty="0"/>
          </a:p>
          <a:p>
            <a:endParaRPr lang="en-US" dirty="0">
              <a:effectLst/>
            </a:endParaRPr>
          </a:p>
          <a:p>
            <a:endParaRPr lang="en-US" dirty="0"/>
          </a:p>
          <a:p>
            <a:r>
              <a:rPr lang="en-US" dirty="0">
                <a:effectLst/>
              </a:rPr>
              <a:t>and results in the modified equation:</a:t>
            </a:r>
          </a:p>
          <a:p>
            <a:endParaRPr lang="en-US" dirty="0"/>
          </a:p>
          <a:p>
            <a:endParaRPr lang="en-US" dirty="0">
              <a:effectLst/>
            </a:endParaRPr>
          </a:p>
          <a:p>
            <a:endParaRPr lang="en-US" dirty="0">
              <a:effectLst/>
            </a:endParaRPr>
          </a:p>
          <a:p>
            <a:endParaRPr lang="en-US" dirty="0"/>
          </a:p>
        </p:txBody>
      </p:sp>
      <p:pic>
        <p:nvPicPr>
          <p:cNvPr id="9" name="Picture 8">
            <a:extLst>
              <a:ext uri="{FF2B5EF4-FFF2-40B4-BE49-F238E27FC236}">
                <a16:creationId xmlns:a16="http://schemas.microsoft.com/office/drawing/2014/main" id="{E23749EE-FEE5-54CB-C665-FEBE976F0C6A}"/>
              </a:ext>
            </a:extLst>
          </p:cNvPr>
          <p:cNvPicPr>
            <a:picLocks noChangeAspect="1"/>
          </p:cNvPicPr>
          <p:nvPr/>
        </p:nvPicPr>
        <p:blipFill>
          <a:blip r:embed="rId2"/>
          <a:stretch>
            <a:fillRect/>
          </a:stretch>
        </p:blipFill>
        <p:spPr>
          <a:xfrm>
            <a:off x="5289550" y="2871196"/>
            <a:ext cx="2717800" cy="622300"/>
          </a:xfrm>
          <a:prstGeom prst="rect">
            <a:avLst/>
          </a:prstGeom>
        </p:spPr>
      </p:pic>
      <p:pic>
        <p:nvPicPr>
          <p:cNvPr id="10" name="Picture 9">
            <a:extLst>
              <a:ext uri="{FF2B5EF4-FFF2-40B4-BE49-F238E27FC236}">
                <a16:creationId xmlns:a16="http://schemas.microsoft.com/office/drawing/2014/main" id="{EF2B5062-7393-D268-4FF5-E62D015A4C41}"/>
              </a:ext>
            </a:extLst>
          </p:cNvPr>
          <p:cNvPicPr>
            <a:picLocks noChangeAspect="1"/>
          </p:cNvPicPr>
          <p:nvPr/>
        </p:nvPicPr>
        <p:blipFill>
          <a:blip r:embed="rId3"/>
          <a:stretch>
            <a:fillRect/>
          </a:stretch>
        </p:blipFill>
        <p:spPr>
          <a:xfrm>
            <a:off x="2235200" y="1965633"/>
            <a:ext cx="7721600" cy="749300"/>
          </a:xfrm>
          <a:prstGeom prst="rect">
            <a:avLst/>
          </a:prstGeom>
        </p:spPr>
      </p:pic>
      <p:pic>
        <p:nvPicPr>
          <p:cNvPr id="11" name="Picture 10">
            <a:extLst>
              <a:ext uri="{FF2B5EF4-FFF2-40B4-BE49-F238E27FC236}">
                <a16:creationId xmlns:a16="http://schemas.microsoft.com/office/drawing/2014/main" id="{766137FC-4610-CB0B-093B-CEBB2BBDC5BC}"/>
              </a:ext>
            </a:extLst>
          </p:cNvPr>
          <p:cNvPicPr>
            <a:picLocks noChangeAspect="1"/>
          </p:cNvPicPr>
          <p:nvPr/>
        </p:nvPicPr>
        <p:blipFill>
          <a:blip r:embed="rId4"/>
          <a:stretch>
            <a:fillRect/>
          </a:stretch>
        </p:blipFill>
        <p:spPr>
          <a:xfrm>
            <a:off x="6205838" y="4118131"/>
            <a:ext cx="3416300" cy="609600"/>
          </a:xfrm>
          <a:prstGeom prst="rect">
            <a:avLst/>
          </a:prstGeom>
        </p:spPr>
      </p:pic>
      <p:pic>
        <p:nvPicPr>
          <p:cNvPr id="12" name="Picture 11">
            <a:extLst>
              <a:ext uri="{FF2B5EF4-FFF2-40B4-BE49-F238E27FC236}">
                <a16:creationId xmlns:a16="http://schemas.microsoft.com/office/drawing/2014/main" id="{EAD27E74-0B4D-2092-3A9D-1BA04F645866}"/>
              </a:ext>
            </a:extLst>
          </p:cNvPr>
          <p:cNvPicPr>
            <a:picLocks noChangeAspect="1"/>
          </p:cNvPicPr>
          <p:nvPr/>
        </p:nvPicPr>
        <p:blipFill>
          <a:blip r:embed="rId5"/>
          <a:stretch>
            <a:fillRect/>
          </a:stretch>
        </p:blipFill>
        <p:spPr>
          <a:xfrm>
            <a:off x="3652923" y="4118131"/>
            <a:ext cx="1968500" cy="609600"/>
          </a:xfrm>
          <a:prstGeom prst="rect">
            <a:avLst/>
          </a:prstGeom>
        </p:spPr>
      </p:pic>
      <p:pic>
        <p:nvPicPr>
          <p:cNvPr id="13" name="Picture 12">
            <a:extLst>
              <a:ext uri="{FF2B5EF4-FFF2-40B4-BE49-F238E27FC236}">
                <a16:creationId xmlns:a16="http://schemas.microsoft.com/office/drawing/2014/main" id="{009F1C4F-37DC-2029-6069-5E0E38FD30B7}"/>
              </a:ext>
            </a:extLst>
          </p:cNvPr>
          <p:cNvPicPr>
            <a:picLocks noChangeAspect="1"/>
          </p:cNvPicPr>
          <p:nvPr/>
        </p:nvPicPr>
        <p:blipFill>
          <a:blip r:embed="rId6"/>
          <a:stretch>
            <a:fillRect/>
          </a:stretch>
        </p:blipFill>
        <p:spPr>
          <a:xfrm>
            <a:off x="8595579" y="5513054"/>
            <a:ext cx="1714500" cy="266700"/>
          </a:xfrm>
          <a:prstGeom prst="rect">
            <a:avLst/>
          </a:prstGeom>
        </p:spPr>
      </p:pic>
      <p:pic>
        <p:nvPicPr>
          <p:cNvPr id="14" name="Picture 13">
            <a:extLst>
              <a:ext uri="{FF2B5EF4-FFF2-40B4-BE49-F238E27FC236}">
                <a16:creationId xmlns:a16="http://schemas.microsoft.com/office/drawing/2014/main" id="{A08EB9A4-2647-9E4B-C1BE-2FB02D83A5B0}"/>
              </a:ext>
            </a:extLst>
          </p:cNvPr>
          <p:cNvPicPr>
            <a:picLocks noChangeAspect="1"/>
          </p:cNvPicPr>
          <p:nvPr/>
        </p:nvPicPr>
        <p:blipFill>
          <a:blip r:embed="rId7"/>
          <a:stretch>
            <a:fillRect/>
          </a:stretch>
        </p:blipFill>
        <p:spPr>
          <a:xfrm>
            <a:off x="8722579" y="5043131"/>
            <a:ext cx="1460500" cy="266700"/>
          </a:xfrm>
          <a:prstGeom prst="rect">
            <a:avLst/>
          </a:prstGeom>
        </p:spPr>
      </p:pic>
      <p:pic>
        <p:nvPicPr>
          <p:cNvPr id="15" name="Picture 14">
            <a:extLst>
              <a:ext uri="{FF2B5EF4-FFF2-40B4-BE49-F238E27FC236}">
                <a16:creationId xmlns:a16="http://schemas.microsoft.com/office/drawing/2014/main" id="{AB406309-E0DF-4FB3-3FBE-ED586FDF0370}"/>
              </a:ext>
            </a:extLst>
          </p:cNvPr>
          <p:cNvPicPr>
            <a:picLocks noChangeAspect="1"/>
          </p:cNvPicPr>
          <p:nvPr/>
        </p:nvPicPr>
        <p:blipFill>
          <a:blip r:embed="rId8"/>
          <a:stretch>
            <a:fillRect/>
          </a:stretch>
        </p:blipFill>
        <p:spPr>
          <a:xfrm>
            <a:off x="8722579" y="6087707"/>
            <a:ext cx="1384300" cy="266700"/>
          </a:xfrm>
          <a:prstGeom prst="rect">
            <a:avLst/>
          </a:prstGeom>
        </p:spPr>
      </p:pic>
      <p:pic>
        <p:nvPicPr>
          <p:cNvPr id="16" name="Picture 15">
            <a:extLst>
              <a:ext uri="{FF2B5EF4-FFF2-40B4-BE49-F238E27FC236}">
                <a16:creationId xmlns:a16="http://schemas.microsoft.com/office/drawing/2014/main" id="{3629D42D-497B-CBB7-D531-8199CA37DEEB}"/>
              </a:ext>
            </a:extLst>
          </p:cNvPr>
          <p:cNvPicPr>
            <a:picLocks noChangeAspect="1"/>
          </p:cNvPicPr>
          <p:nvPr/>
        </p:nvPicPr>
        <p:blipFill>
          <a:blip r:embed="rId9"/>
          <a:stretch>
            <a:fillRect/>
          </a:stretch>
        </p:blipFill>
        <p:spPr>
          <a:xfrm>
            <a:off x="1138108" y="4086381"/>
            <a:ext cx="1930400" cy="673100"/>
          </a:xfrm>
          <a:prstGeom prst="rect">
            <a:avLst/>
          </a:prstGeom>
        </p:spPr>
      </p:pic>
      <p:sp>
        <p:nvSpPr>
          <p:cNvPr id="17" name="Rectangle 16">
            <a:extLst>
              <a:ext uri="{FF2B5EF4-FFF2-40B4-BE49-F238E27FC236}">
                <a16:creationId xmlns:a16="http://schemas.microsoft.com/office/drawing/2014/main" id="{23C1E91A-952A-AD9D-EBA0-3D665D7A2FD7}"/>
              </a:ext>
            </a:extLst>
          </p:cNvPr>
          <p:cNvSpPr/>
          <p:nvPr/>
        </p:nvSpPr>
        <p:spPr>
          <a:xfrm>
            <a:off x="4316303" y="3845227"/>
            <a:ext cx="4939374" cy="271006"/>
          </a:xfrm>
          <a:prstGeom prst="rect">
            <a:avLst/>
          </a:prstGeom>
          <a:solidFill>
            <a:schemeClr val="accent1">
              <a:alpha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State n or n+1</a:t>
            </a:r>
          </a:p>
        </p:txBody>
      </p:sp>
      <p:pic>
        <p:nvPicPr>
          <p:cNvPr id="19" name="Picture 18">
            <a:extLst>
              <a:ext uri="{FF2B5EF4-FFF2-40B4-BE49-F238E27FC236}">
                <a16:creationId xmlns:a16="http://schemas.microsoft.com/office/drawing/2014/main" id="{4F50F4AB-1B2F-7742-2BC3-49E38BF4C317}"/>
              </a:ext>
            </a:extLst>
          </p:cNvPr>
          <p:cNvPicPr>
            <a:picLocks noChangeAspect="1"/>
          </p:cNvPicPr>
          <p:nvPr/>
        </p:nvPicPr>
        <p:blipFill>
          <a:blip r:embed="rId10"/>
          <a:stretch>
            <a:fillRect/>
          </a:stretch>
        </p:blipFill>
        <p:spPr>
          <a:xfrm>
            <a:off x="3652923" y="5005031"/>
            <a:ext cx="1676400" cy="304800"/>
          </a:xfrm>
          <a:prstGeom prst="rect">
            <a:avLst/>
          </a:prstGeom>
        </p:spPr>
      </p:pic>
      <p:cxnSp>
        <p:nvCxnSpPr>
          <p:cNvPr id="21" name="Straight Arrow Connector 20">
            <a:extLst>
              <a:ext uri="{FF2B5EF4-FFF2-40B4-BE49-F238E27FC236}">
                <a16:creationId xmlns:a16="http://schemas.microsoft.com/office/drawing/2014/main" id="{62D6832C-3DB6-3782-E564-4ECB1C257622}"/>
              </a:ext>
            </a:extLst>
          </p:cNvPr>
          <p:cNvCxnSpPr/>
          <p:nvPr/>
        </p:nvCxnSpPr>
        <p:spPr>
          <a:xfrm flipV="1">
            <a:off x="2877015" y="4572000"/>
            <a:ext cx="680224" cy="7378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3B8E8D2-C8B5-65DC-EAD8-A108024A42E9}"/>
              </a:ext>
            </a:extLst>
          </p:cNvPr>
          <p:cNvCxnSpPr>
            <a:cxnSpLocks/>
          </p:cNvCxnSpPr>
          <p:nvPr/>
        </p:nvCxnSpPr>
        <p:spPr>
          <a:xfrm flipV="1">
            <a:off x="3697528" y="5358649"/>
            <a:ext cx="0" cy="575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C1581E01-DAF6-897B-C694-1D34E3E7B723}"/>
              </a:ext>
            </a:extLst>
          </p:cNvPr>
          <p:cNvSpPr txBox="1"/>
          <p:nvPr/>
        </p:nvSpPr>
        <p:spPr>
          <a:xfrm>
            <a:off x="3724507" y="6188927"/>
            <a:ext cx="0" cy="0"/>
          </a:xfrm>
          <a:prstGeom prst="rect">
            <a:avLst/>
          </a:prstGeom>
        </p:spPr>
        <p:txBody>
          <a:bodyPr vert="horz" wrap="none" lIns="91440" tIns="45720" rIns="91440" bIns="45720" rtlCol="0">
            <a:noAutofit/>
          </a:bodyPr>
          <a:lstStyle/>
          <a:p>
            <a:pPr algn="l"/>
            <a:r>
              <a:rPr lang="en-US" dirty="0"/>
              <a:t>Upwind (left to right velocity)</a:t>
            </a:r>
          </a:p>
        </p:txBody>
      </p:sp>
      <p:sp>
        <p:nvSpPr>
          <p:cNvPr id="26" name="TextBox 25">
            <a:extLst>
              <a:ext uri="{FF2B5EF4-FFF2-40B4-BE49-F238E27FC236}">
                <a16:creationId xmlns:a16="http://schemas.microsoft.com/office/drawing/2014/main" id="{969A2782-8228-1F4B-E938-877983430B11}"/>
              </a:ext>
            </a:extLst>
          </p:cNvPr>
          <p:cNvSpPr txBox="1"/>
          <p:nvPr/>
        </p:nvSpPr>
        <p:spPr>
          <a:xfrm>
            <a:off x="1427358" y="5408343"/>
            <a:ext cx="0" cy="0"/>
          </a:xfrm>
          <a:prstGeom prst="rect">
            <a:avLst/>
          </a:prstGeom>
        </p:spPr>
        <p:txBody>
          <a:bodyPr vert="horz" wrap="none" lIns="91440" tIns="45720" rIns="91440" bIns="45720" rtlCol="0">
            <a:noAutofit/>
          </a:bodyPr>
          <a:lstStyle/>
          <a:p>
            <a:pPr algn="l"/>
            <a:r>
              <a:rPr lang="en-US" dirty="0"/>
              <a:t>Central/</a:t>
            </a:r>
            <a:r>
              <a:rPr lang="en-US" dirty="0" err="1"/>
              <a:t>Galerkin</a:t>
            </a:r>
            <a:endParaRPr lang="en-US" dirty="0"/>
          </a:p>
        </p:txBody>
      </p:sp>
    </p:spTree>
    <p:extLst>
      <p:ext uri="{BB962C8B-B14F-4D97-AF65-F5344CB8AC3E}">
        <p14:creationId xmlns:p14="http://schemas.microsoft.com/office/powerpoint/2010/main" val="25532865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3">
            <a:extLst>
              <a:ext uri="{FF2B5EF4-FFF2-40B4-BE49-F238E27FC236}">
                <a16:creationId xmlns:a16="http://schemas.microsoft.com/office/drawing/2014/main" id="{E8439960-EEF5-E86F-D9EA-0C69C2554848}"/>
              </a:ext>
            </a:extLst>
          </p:cNvPr>
          <p:cNvSpPr txBox="1">
            <a:spLocks/>
          </p:cNvSpPr>
          <p:nvPr/>
        </p:nvSpPr>
        <p:spPr>
          <a:xfrm>
            <a:off x="8453364" y="2514739"/>
            <a:ext cx="3648879" cy="4182291"/>
          </a:xfrm>
          <a:prstGeom prst="rect">
            <a:avLst/>
          </a:prstGeom>
        </p:spPr>
        <p:txBody>
          <a:bodyPr vert="horz" lIns="0" tIns="45720" rIns="0" bIns="45720" rtlCol="0">
            <a:normAutofit/>
          </a:bodyPr>
          <a:lstStyle>
            <a:lvl1pPr marL="0" indent="0" algn="l" defTabSz="914400" rtl="0" eaLnBrk="1" latinLnBrk="0" hangingPunct="1">
              <a:lnSpc>
                <a:spcPct val="90000"/>
              </a:lnSpc>
              <a:spcBef>
                <a:spcPts val="1000"/>
              </a:spcBef>
              <a:buClr>
                <a:schemeClr val="accent1"/>
              </a:buClr>
              <a:buFont typeface="Arial" panose="020B0604020202020204" pitchFamily="34" charset="0"/>
              <a:buNone/>
              <a:defRPr sz="20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1pPr>
            <a:lvl2pPr marL="38404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8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2pPr>
            <a:lvl3pPr marL="56692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6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3pPr>
            <a:lvl4pPr marL="74980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4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4pPr>
            <a:lvl5pPr marL="932688" indent="-182880" algn="l" defTabSz="914400" rtl="0" eaLnBrk="1" latinLnBrk="0" hangingPunct="1">
              <a:lnSpc>
                <a:spcPct val="90000"/>
              </a:lnSpc>
              <a:spcBef>
                <a:spcPts val="200"/>
              </a:spcBef>
              <a:spcAft>
                <a:spcPts val="400"/>
              </a:spcAft>
              <a:buClr>
                <a:schemeClr val="accent1"/>
              </a:buClr>
              <a:buFont typeface="Courier New" panose="02070309020205020404" pitchFamily="49" charset="0"/>
              <a:buChar char="o"/>
              <a:defRPr sz="1200" b="0" i="0" kern="1200">
                <a:solidFill>
                  <a:schemeClr val="bg2">
                    <a:lumMod val="25000"/>
                  </a:schemeClr>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r>
              <a:rPr lang="en-US" dirty="0"/>
              <a:t>Definition of an interpolation function:</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       is the Lagrange function associated with node n</a:t>
            </a:r>
          </a:p>
          <a:p>
            <a:pPr marL="342900" indent="-342900">
              <a:buFont typeface="Arial" panose="020B0604020202020204" pitchFamily="34" charset="0"/>
              <a:buChar char="•"/>
            </a:pPr>
            <a:r>
              <a:rPr lang="en-US" dirty="0"/>
              <a:t>      is the value of the DOF at node n</a:t>
            </a:r>
          </a:p>
          <a:p>
            <a:pPr marL="342900" indent="-342900">
              <a:buFont typeface="Arial" panose="020B0604020202020204" pitchFamily="34" charset="0"/>
              <a:buChar char="•"/>
            </a:pPr>
            <a:r>
              <a:rPr lang="en-US" dirty="0"/>
              <a:t>The nodal basis functions obey equipartition of unity and satisfy,  </a:t>
            </a:r>
          </a:p>
        </p:txBody>
      </p:sp>
      <p:sp>
        <p:nvSpPr>
          <p:cNvPr id="2" name="Title 1">
            <a:extLst>
              <a:ext uri="{FF2B5EF4-FFF2-40B4-BE49-F238E27FC236}">
                <a16:creationId xmlns:a16="http://schemas.microsoft.com/office/drawing/2014/main" id="{9B60CB5C-E3EB-351D-0365-51CEA870A197}"/>
              </a:ext>
            </a:extLst>
          </p:cNvPr>
          <p:cNvSpPr>
            <a:spLocks noGrp="1"/>
          </p:cNvSpPr>
          <p:nvPr>
            <p:ph type="title"/>
          </p:nvPr>
        </p:nvSpPr>
        <p:spPr/>
        <p:txBody>
          <a:bodyPr>
            <a:normAutofit/>
          </a:bodyPr>
          <a:lstStyle/>
          <a:p>
            <a:r>
              <a:rPr lang="en-US" dirty="0"/>
              <a:t>Review of Discretization Options: New, a nodal-basis over full domain (now focused on elements)…</a:t>
            </a:r>
          </a:p>
        </p:txBody>
      </p:sp>
      <p:sp>
        <p:nvSpPr>
          <p:cNvPr id="3" name="Slide Number Placeholder 2">
            <a:extLst>
              <a:ext uri="{FF2B5EF4-FFF2-40B4-BE49-F238E27FC236}">
                <a16:creationId xmlns:a16="http://schemas.microsoft.com/office/drawing/2014/main" id="{15132145-812B-7A44-D3BB-B1198B9D84DE}"/>
              </a:ext>
            </a:extLst>
          </p:cNvPr>
          <p:cNvSpPr>
            <a:spLocks noGrp="1"/>
          </p:cNvSpPr>
          <p:nvPr>
            <p:ph type="sldNum" sz="quarter" idx="10"/>
          </p:nvPr>
        </p:nvSpPr>
        <p:spPr/>
        <p:txBody>
          <a:bodyPr/>
          <a:lstStyle/>
          <a:p>
            <a:fld id="{4FAB73BC-B049-4115-A692-8D63A059BFB8}" type="slidenum">
              <a:rPr lang="en-US" smtClean="0"/>
              <a:pPr/>
              <a:t>7</a:t>
            </a:fld>
            <a:endParaRPr lang="en-US" dirty="0"/>
          </a:p>
        </p:txBody>
      </p:sp>
      <p:sp>
        <p:nvSpPr>
          <p:cNvPr id="4" name="Content Placeholder 3">
            <a:extLst>
              <a:ext uri="{FF2B5EF4-FFF2-40B4-BE49-F238E27FC236}">
                <a16:creationId xmlns:a16="http://schemas.microsoft.com/office/drawing/2014/main" id="{AC483D1C-25C1-8144-1393-6550999390AA}"/>
              </a:ext>
            </a:extLst>
          </p:cNvPr>
          <p:cNvSpPr>
            <a:spLocks noGrp="1"/>
          </p:cNvSpPr>
          <p:nvPr>
            <p:ph sz="quarter" idx="11"/>
          </p:nvPr>
        </p:nvSpPr>
        <p:spPr/>
        <p:txBody>
          <a:bodyPr/>
          <a:lstStyle/>
          <a:p>
            <a:pPr marL="342900" indent="-342900">
              <a:buFont typeface="Arial" panose="020B0604020202020204" pitchFamily="34" charset="0"/>
              <a:buChar char="•"/>
            </a:pPr>
            <a:r>
              <a:rPr lang="en-US" dirty="0"/>
              <a:t>Degree-of-freedom (DOF) for:</a:t>
            </a:r>
          </a:p>
          <a:p>
            <a:pPr marL="726948" lvl="1" indent="-342900">
              <a:buFont typeface="Arial" panose="020B0604020202020204" pitchFamily="34" charset="0"/>
              <a:buChar char="•"/>
            </a:pPr>
            <a:r>
              <a:rPr lang="en-US" dirty="0"/>
              <a:t>Cell-centered: Stencil is based on a </a:t>
            </a:r>
            <a:r>
              <a:rPr lang="en-US" dirty="0" err="1"/>
              <a:t>element:face:element</a:t>
            </a:r>
            <a:endParaRPr lang="en-US" dirty="0"/>
          </a:p>
          <a:p>
            <a:pPr marL="726948" lvl="1" indent="-342900">
              <a:buFont typeface="Arial" panose="020B0604020202020204" pitchFamily="34" charset="0"/>
              <a:buChar char="•"/>
            </a:pPr>
            <a:r>
              <a:rPr lang="en-US" dirty="0"/>
              <a:t>DOFs at vertices of elements, or “nodes”, </a:t>
            </a:r>
            <a:r>
              <a:rPr lang="en-US" dirty="0" err="1"/>
              <a:t>element:node</a:t>
            </a:r>
            <a:r>
              <a:rPr lang="en-US" dirty="0"/>
              <a:t> (CVFEM, FEM), </a:t>
            </a:r>
            <a:r>
              <a:rPr lang="en-US" dirty="0" err="1"/>
              <a:t>edge:node</a:t>
            </a:r>
            <a:r>
              <a:rPr lang="en-US" dirty="0"/>
              <a:t> (EBVC)</a:t>
            </a:r>
          </a:p>
        </p:txBody>
      </p:sp>
      <p:pic>
        <p:nvPicPr>
          <p:cNvPr id="9" name="Picture 8">
            <a:extLst>
              <a:ext uri="{FF2B5EF4-FFF2-40B4-BE49-F238E27FC236}">
                <a16:creationId xmlns:a16="http://schemas.microsoft.com/office/drawing/2014/main" id="{2E36E122-3C78-A9DD-E0C3-2B865F8ECF57}"/>
              </a:ext>
            </a:extLst>
          </p:cNvPr>
          <p:cNvPicPr>
            <a:picLocks noChangeAspect="1"/>
          </p:cNvPicPr>
          <p:nvPr/>
        </p:nvPicPr>
        <p:blipFill>
          <a:blip r:embed="rId2"/>
          <a:stretch>
            <a:fillRect/>
          </a:stretch>
        </p:blipFill>
        <p:spPr>
          <a:xfrm>
            <a:off x="512631" y="2603809"/>
            <a:ext cx="7912100" cy="3962400"/>
          </a:xfrm>
          <a:prstGeom prst="rect">
            <a:avLst/>
          </a:prstGeom>
        </p:spPr>
      </p:pic>
      <p:pic>
        <p:nvPicPr>
          <p:cNvPr id="5" name="Picture 4">
            <a:extLst>
              <a:ext uri="{FF2B5EF4-FFF2-40B4-BE49-F238E27FC236}">
                <a16:creationId xmlns:a16="http://schemas.microsoft.com/office/drawing/2014/main" id="{C473F1FE-DB08-0106-1DE7-E456233BDFA2}"/>
              </a:ext>
            </a:extLst>
          </p:cNvPr>
          <p:cNvPicPr>
            <a:picLocks noChangeAspect="1"/>
          </p:cNvPicPr>
          <p:nvPr/>
        </p:nvPicPr>
        <p:blipFill>
          <a:blip r:embed="rId3"/>
          <a:stretch>
            <a:fillRect/>
          </a:stretch>
        </p:blipFill>
        <p:spPr>
          <a:xfrm>
            <a:off x="9256148" y="3297311"/>
            <a:ext cx="1955800" cy="596900"/>
          </a:xfrm>
          <a:prstGeom prst="rect">
            <a:avLst/>
          </a:prstGeom>
        </p:spPr>
      </p:pic>
      <p:pic>
        <p:nvPicPr>
          <p:cNvPr id="7" name="Picture 6">
            <a:extLst>
              <a:ext uri="{FF2B5EF4-FFF2-40B4-BE49-F238E27FC236}">
                <a16:creationId xmlns:a16="http://schemas.microsoft.com/office/drawing/2014/main" id="{EEAB5F40-908C-098E-F794-6D49230135F8}"/>
              </a:ext>
            </a:extLst>
          </p:cNvPr>
          <p:cNvPicPr>
            <a:picLocks noChangeAspect="1"/>
          </p:cNvPicPr>
          <p:nvPr/>
        </p:nvPicPr>
        <p:blipFill>
          <a:blip r:embed="rId4"/>
          <a:stretch>
            <a:fillRect/>
          </a:stretch>
        </p:blipFill>
        <p:spPr>
          <a:xfrm>
            <a:off x="8737068" y="3971701"/>
            <a:ext cx="444500" cy="317500"/>
          </a:xfrm>
          <a:prstGeom prst="rect">
            <a:avLst/>
          </a:prstGeom>
        </p:spPr>
      </p:pic>
      <p:pic>
        <p:nvPicPr>
          <p:cNvPr id="8" name="Picture 7">
            <a:extLst>
              <a:ext uri="{FF2B5EF4-FFF2-40B4-BE49-F238E27FC236}">
                <a16:creationId xmlns:a16="http://schemas.microsoft.com/office/drawing/2014/main" id="{6D4B7A11-3201-0125-936E-1C326982CC5A}"/>
              </a:ext>
            </a:extLst>
          </p:cNvPr>
          <p:cNvPicPr>
            <a:picLocks noChangeAspect="1"/>
          </p:cNvPicPr>
          <p:nvPr/>
        </p:nvPicPr>
        <p:blipFill>
          <a:blip r:embed="rId5"/>
          <a:stretch>
            <a:fillRect/>
          </a:stretch>
        </p:blipFill>
        <p:spPr>
          <a:xfrm>
            <a:off x="8737068" y="4976704"/>
            <a:ext cx="292100" cy="266700"/>
          </a:xfrm>
          <a:prstGeom prst="rect">
            <a:avLst/>
          </a:prstGeom>
        </p:spPr>
      </p:pic>
      <p:pic>
        <p:nvPicPr>
          <p:cNvPr id="12" name="Picture 11">
            <a:extLst>
              <a:ext uri="{FF2B5EF4-FFF2-40B4-BE49-F238E27FC236}">
                <a16:creationId xmlns:a16="http://schemas.microsoft.com/office/drawing/2014/main" id="{0182AF51-F043-E9CC-FBAC-BC737A9DCC78}"/>
              </a:ext>
            </a:extLst>
          </p:cNvPr>
          <p:cNvPicPr>
            <a:picLocks noChangeAspect="1"/>
          </p:cNvPicPr>
          <p:nvPr/>
        </p:nvPicPr>
        <p:blipFill>
          <a:blip r:embed="rId6"/>
          <a:stretch>
            <a:fillRect/>
          </a:stretch>
        </p:blipFill>
        <p:spPr>
          <a:xfrm>
            <a:off x="10329303" y="6222367"/>
            <a:ext cx="1219200" cy="292100"/>
          </a:xfrm>
          <a:prstGeom prst="rect">
            <a:avLst/>
          </a:prstGeom>
        </p:spPr>
      </p:pic>
    </p:spTree>
    <p:extLst>
      <p:ext uri="{BB962C8B-B14F-4D97-AF65-F5344CB8AC3E}">
        <p14:creationId xmlns:p14="http://schemas.microsoft.com/office/powerpoint/2010/main" val="240512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8DC9E-FA0A-27F4-2D2B-FBD00D214C82}"/>
              </a:ext>
            </a:extLst>
          </p:cNvPr>
          <p:cNvSpPr>
            <a:spLocks noGrp="1"/>
          </p:cNvSpPr>
          <p:nvPr>
            <p:ph type="title"/>
          </p:nvPr>
        </p:nvSpPr>
        <p:spPr/>
        <p:txBody>
          <a:bodyPr/>
          <a:lstStyle/>
          <a:p>
            <a:r>
              <a:rPr lang="en-US" dirty="0"/>
              <a:t>Fundamentals of Discretization: Surface vs Volume Integrations</a:t>
            </a:r>
          </a:p>
        </p:txBody>
      </p:sp>
      <p:sp>
        <p:nvSpPr>
          <p:cNvPr id="3" name="Slide Number Placeholder 2">
            <a:extLst>
              <a:ext uri="{FF2B5EF4-FFF2-40B4-BE49-F238E27FC236}">
                <a16:creationId xmlns:a16="http://schemas.microsoft.com/office/drawing/2014/main" id="{28A765F3-1D85-D67B-86D2-B9A04FD962A9}"/>
              </a:ext>
            </a:extLst>
          </p:cNvPr>
          <p:cNvSpPr>
            <a:spLocks noGrp="1"/>
          </p:cNvSpPr>
          <p:nvPr>
            <p:ph type="sldNum" sz="quarter" idx="10"/>
          </p:nvPr>
        </p:nvSpPr>
        <p:spPr/>
        <p:txBody>
          <a:bodyPr/>
          <a:lstStyle/>
          <a:p>
            <a:fld id="{4FAB73BC-B049-4115-A692-8D63A059BFB8}" type="slidenum">
              <a:rPr lang="en-US" smtClean="0"/>
              <a:pPr/>
              <a:t>8</a:t>
            </a:fld>
            <a:endParaRPr lang="en-US" dirty="0"/>
          </a:p>
        </p:txBody>
      </p:sp>
      <p:sp>
        <p:nvSpPr>
          <p:cNvPr id="4" name="Content Placeholder 3">
            <a:extLst>
              <a:ext uri="{FF2B5EF4-FFF2-40B4-BE49-F238E27FC236}">
                <a16:creationId xmlns:a16="http://schemas.microsoft.com/office/drawing/2014/main" id="{E1634530-3957-07A4-0874-B3558F1CE60D}"/>
              </a:ext>
            </a:extLst>
          </p:cNvPr>
          <p:cNvSpPr>
            <a:spLocks noGrp="1"/>
          </p:cNvSpPr>
          <p:nvPr>
            <p:ph sz="quarter" idx="11"/>
          </p:nvPr>
        </p:nvSpPr>
        <p:spPr/>
        <p:txBody>
          <a:bodyPr/>
          <a:lstStyle/>
          <a:p>
            <a:pPr marL="342900" indent="-342900">
              <a:buFont typeface="Arial" panose="020B0604020202020204" pitchFamily="34" charset="0"/>
              <a:buChar char="•"/>
            </a:pPr>
            <a:r>
              <a:rPr lang="en-US" dirty="0"/>
              <a:t>Given a partial differential equation (PDE) and associated volumetric form:</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Applying Gauss Divergence provides the standard finite volume form for fluxes in surface integral form (no distinction between internal control volume faces and boundary faces):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We can also multiple PDE by an arbitrary test function, w, and integrate over a volume,</a:t>
            </a:r>
          </a:p>
          <a:p>
            <a:endParaRPr lang="en-US" dirty="0"/>
          </a:p>
        </p:txBody>
      </p:sp>
      <p:pic>
        <p:nvPicPr>
          <p:cNvPr id="7" name="Picture 6">
            <a:extLst>
              <a:ext uri="{FF2B5EF4-FFF2-40B4-BE49-F238E27FC236}">
                <a16:creationId xmlns:a16="http://schemas.microsoft.com/office/drawing/2014/main" id="{C64904D1-F4FD-880E-3AF2-B71250B8A513}"/>
              </a:ext>
            </a:extLst>
          </p:cNvPr>
          <p:cNvPicPr>
            <a:picLocks noChangeAspect="1"/>
          </p:cNvPicPr>
          <p:nvPr/>
        </p:nvPicPr>
        <p:blipFill>
          <a:blip r:embed="rId2"/>
          <a:stretch>
            <a:fillRect/>
          </a:stretch>
        </p:blipFill>
        <p:spPr>
          <a:xfrm>
            <a:off x="9669006" y="3247909"/>
            <a:ext cx="2476500" cy="635000"/>
          </a:xfrm>
          <a:prstGeom prst="rect">
            <a:avLst/>
          </a:prstGeom>
        </p:spPr>
      </p:pic>
      <p:cxnSp>
        <p:nvCxnSpPr>
          <p:cNvPr id="8" name="Straight Arrow Connector 7">
            <a:extLst>
              <a:ext uri="{FF2B5EF4-FFF2-40B4-BE49-F238E27FC236}">
                <a16:creationId xmlns:a16="http://schemas.microsoft.com/office/drawing/2014/main" id="{EAB0F224-5B12-70BD-687E-21157D33087B}"/>
              </a:ext>
            </a:extLst>
          </p:cNvPr>
          <p:cNvCxnSpPr>
            <a:cxnSpLocks/>
          </p:cNvCxnSpPr>
          <p:nvPr/>
        </p:nvCxnSpPr>
        <p:spPr>
          <a:xfrm>
            <a:off x="4226439" y="3592317"/>
            <a:ext cx="57161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84D4C549-70BC-744B-1633-3D3A8DDDA194}"/>
              </a:ext>
            </a:extLst>
          </p:cNvPr>
          <p:cNvPicPr>
            <a:picLocks noChangeAspect="1"/>
          </p:cNvPicPr>
          <p:nvPr/>
        </p:nvPicPr>
        <p:blipFill>
          <a:blip r:embed="rId3"/>
          <a:stretch>
            <a:fillRect/>
          </a:stretch>
        </p:blipFill>
        <p:spPr>
          <a:xfrm>
            <a:off x="4396184" y="1827909"/>
            <a:ext cx="2514600" cy="673100"/>
          </a:xfrm>
          <a:prstGeom prst="rect">
            <a:avLst/>
          </a:prstGeom>
        </p:spPr>
      </p:pic>
      <p:pic>
        <p:nvPicPr>
          <p:cNvPr id="14" name="Picture 13">
            <a:extLst>
              <a:ext uri="{FF2B5EF4-FFF2-40B4-BE49-F238E27FC236}">
                <a16:creationId xmlns:a16="http://schemas.microsoft.com/office/drawing/2014/main" id="{66468501-CC4E-E7E9-F338-788345EF55D2}"/>
              </a:ext>
            </a:extLst>
          </p:cNvPr>
          <p:cNvPicPr>
            <a:picLocks noChangeAspect="1"/>
          </p:cNvPicPr>
          <p:nvPr/>
        </p:nvPicPr>
        <p:blipFill>
          <a:blip r:embed="rId4"/>
          <a:stretch>
            <a:fillRect/>
          </a:stretch>
        </p:blipFill>
        <p:spPr>
          <a:xfrm>
            <a:off x="143257" y="3287721"/>
            <a:ext cx="3911600" cy="736600"/>
          </a:xfrm>
          <a:prstGeom prst="rect">
            <a:avLst/>
          </a:prstGeom>
        </p:spPr>
      </p:pic>
      <p:pic>
        <p:nvPicPr>
          <p:cNvPr id="15" name="Picture 14">
            <a:extLst>
              <a:ext uri="{FF2B5EF4-FFF2-40B4-BE49-F238E27FC236}">
                <a16:creationId xmlns:a16="http://schemas.microsoft.com/office/drawing/2014/main" id="{4AE26401-CBBD-6B99-00A8-1DDEF483D607}"/>
              </a:ext>
            </a:extLst>
          </p:cNvPr>
          <p:cNvPicPr>
            <a:picLocks noChangeAspect="1"/>
          </p:cNvPicPr>
          <p:nvPr/>
        </p:nvPicPr>
        <p:blipFill>
          <a:blip r:embed="rId5"/>
          <a:stretch>
            <a:fillRect/>
          </a:stretch>
        </p:blipFill>
        <p:spPr>
          <a:xfrm>
            <a:off x="4969632" y="3247909"/>
            <a:ext cx="3784600" cy="723900"/>
          </a:xfrm>
          <a:prstGeom prst="rect">
            <a:avLst/>
          </a:prstGeom>
        </p:spPr>
      </p:pic>
      <p:cxnSp>
        <p:nvCxnSpPr>
          <p:cNvPr id="16" name="Straight Arrow Connector 15">
            <a:extLst>
              <a:ext uri="{FF2B5EF4-FFF2-40B4-BE49-F238E27FC236}">
                <a16:creationId xmlns:a16="http://schemas.microsoft.com/office/drawing/2014/main" id="{6634244A-6F67-BAFD-4888-9281107D7777}"/>
              </a:ext>
            </a:extLst>
          </p:cNvPr>
          <p:cNvCxnSpPr>
            <a:cxnSpLocks/>
          </p:cNvCxnSpPr>
          <p:nvPr/>
        </p:nvCxnSpPr>
        <p:spPr>
          <a:xfrm>
            <a:off x="8925814" y="3575034"/>
            <a:ext cx="57161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5" name="Picture 34">
            <a:extLst>
              <a:ext uri="{FF2B5EF4-FFF2-40B4-BE49-F238E27FC236}">
                <a16:creationId xmlns:a16="http://schemas.microsoft.com/office/drawing/2014/main" id="{EF02A9A4-55F7-8C2D-8BDE-12A810D52B61}"/>
              </a:ext>
            </a:extLst>
          </p:cNvPr>
          <p:cNvPicPr>
            <a:picLocks noChangeAspect="1"/>
          </p:cNvPicPr>
          <p:nvPr/>
        </p:nvPicPr>
        <p:blipFill>
          <a:blip r:embed="rId6"/>
          <a:stretch>
            <a:fillRect/>
          </a:stretch>
        </p:blipFill>
        <p:spPr>
          <a:xfrm>
            <a:off x="1372452" y="4720738"/>
            <a:ext cx="2870200" cy="673100"/>
          </a:xfrm>
          <a:prstGeom prst="rect">
            <a:avLst/>
          </a:prstGeom>
        </p:spPr>
      </p:pic>
      <p:sp>
        <p:nvSpPr>
          <p:cNvPr id="36" name="TextBox 35">
            <a:extLst>
              <a:ext uri="{FF2B5EF4-FFF2-40B4-BE49-F238E27FC236}">
                <a16:creationId xmlns:a16="http://schemas.microsoft.com/office/drawing/2014/main" id="{8797400D-2DA1-2136-5275-DEB7862A3B1B}"/>
              </a:ext>
            </a:extLst>
          </p:cNvPr>
          <p:cNvSpPr txBox="1"/>
          <p:nvPr/>
        </p:nvSpPr>
        <p:spPr>
          <a:xfrm>
            <a:off x="6674936" y="4551042"/>
            <a:ext cx="4520057" cy="1200329"/>
          </a:xfrm>
          <a:prstGeom prst="rect">
            <a:avLst/>
          </a:prstGeom>
          <a:noFill/>
        </p:spPr>
        <p:txBody>
          <a:bodyPr wrap="square" rtlCol="0">
            <a:spAutoFit/>
          </a:bodyPr>
          <a:lstStyle/>
          <a:p>
            <a:r>
              <a:rPr lang="en-US" dirty="0">
                <a:latin typeface="Open Sans" panose="020B0606030504020204" pitchFamily="34" charset="0"/>
                <a:ea typeface="Open Sans" panose="020B0606030504020204" pitchFamily="34" charset="0"/>
                <a:cs typeface="Open Sans" panose="020B0606030504020204" pitchFamily="34" charset="0"/>
              </a:rPr>
              <a:t>Next, integrate by parts and apply </a:t>
            </a:r>
          </a:p>
          <a:p>
            <a:r>
              <a:rPr lang="en-US" dirty="0">
                <a:latin typeface="Open Sans" panose="020B0606030504020204" pitchFamily="34" charset="0"/>
                <a:ea typeface="Open Sans" panose="020B0606030504020204" pitchFamily="34" charset="0"/>
                <a:cs typeface="Open Sans" panose="020B0606030504020204" pitchFamily="34" charset="0"/>
              </a:rPr>
              <a:t>Gauss-Divergence. Note, that test function must be differentiable – shown here, at least once..</a:t>
            </a:r>
          </a:p>
        </p:txBody>
      </p:sp>
      <p:sp>
        <p:nvSpPr>
          <p:cNvPr id="37" name="TextBox 36">
            <a:extLst>
              <a:ext uri="{FF2B5EF4-FFF2-40B4-BE49-F238E27FC236}">
                <a16:creationId xmlns:a16="http://schemas.microsoft.com/office/drawing/2014/main" id="{48417A1A-E61E-785F-5A64-81B83F53B4E6}"/>
              </a:ext>
            </a:extLst>
          </p:cNvPr>
          <p:cNvSpPr txBox="1"/>
          <p:nvPr/>
        </p:nvSpPr>
        <p:spPr>
          <a:xfrm>
            <a:off x="4324027" y="6540282"/>
            <a:ext cx="0" cy="0"/>
          </a:xfrm>
          <a:prstGeom prst="rect">
            <a:avLst/>
          </a:prstGeom>
        </p:spPr>
        <p:txBody>
          <a:bodyPr vert="horz" wrap="none" lIns="91440" tIns="45720" rIns="91440" bIns="45720" rtlCol="0">
            <a:noAutofit/>
          </a:bodyPr>
          <a:lstStyle/>
          <a:p>
            <a:pPr algn="l"/>
            <a:r>
              <a:rPr lang="en-US" dirty="0"/>
              <a:t>Interior 	</a:t>
            </a:r>
          </a:p>
        </p:txBody>
      </p:sp>
      <p:cxnSp>
        <p:nvCxnSpPr>
          <p:cNvPr id="38" name="Straight Arrow Connector 37">
            <a:extLst>
              <a:ext uri="{FF2B5EF4-FFF2-40B4-BE49-F238E27FC236}">
                <a16:creationId xmlns:a16="http://schemas.microsoft.com/office/drawing/2014/main" id="{7759F6BB-E218-9E85-C862-7EA14BF3E018}"/>
              </a:ext>
            </a:extLst>
          </p:cNvPr>
          <p:cNvCxnSpPr>
            <a:cxnSpLocks/>
          </p:cNvCxnSpPr>
          <p:nvPr/>
        </p:nvCxnSpPr>
        <p:spPr>
          <a:xfrm flipV="1">
            <a:off x="4286605" y="6323714"/>
            <a:ext cx="0" cy="2102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F53DD6C5-1E02-CDB4-B542-D2BF8C55CFCC}"/>
              </a:ext>
            </a:extLst>
          </p:cNvPr>
          <p:cNvSpPr txBox="1"/>
          <p:nvPr/>
        </p:nvSpPr>
        <p:spPr>
          <a:xfrm>
            <a:off x="6183824" y="6540282"/>
            <a:ext cx="0" cy="0"/>
          </a:xfrm>
          <a:prstGeom prst="rect">
            <a:avLst/>
          </a:prstGeom>
        </p:spPr>
        <p:txBody>
          <a:bodyPr vert="horz" wrap="none" lIns="91440" tIns="45720" rIns="91440" bIns="45720" rtlCol="0">
            <a:noAutofit/>
          </a:bodyPr>
          <a:lstStyle/>
          <a:p>
            <a:pPr algn="l"/>
            <a:r>
              <a:rPr lang="en-US" dirty="0"/>
              <a:t>Boundary</a:t>
            </a:r>
          </a:p>
        </p:txBody>
      </p:sp>
      <p:pic>
        <p:nvPicPr>
          <p:cNvPr id="40" name="Picture 39">
            <a:extLst>
              <a:ext uri="{FF2B5EF4-FFF2-40B4-BE49-F238E27FC236}">
                <a16:creationId xmlns:a16="http://schemas.microsoft.com/office/drawing/2014/main" id="{928B9B40-1EF0-CC13-CB17-3F44FCEAD29D}"/>
              </a:ext>
            </a:extLst>
          </p:cNvPr>
          <p:cNvPicPr>
            <a:picLocks noChangeAspect="1"/>
          </p:cNvPicPr>
          <p:nvPr/>
        </p:nvPicPr>
        <p:blipFill>
          <a:blip r:embed="rId7"/>
          <a:stretch>
            <a:fillRect/>
          </a:stretch>
        </p:blipFill>
        <p:spPr>
          <a:xfrm>
            <a:off x="128823" y="5620313"/>
            <a:ext cx="7429500" cy="673100"/>
          </a:xfrm>
          <a:prstGeom prst="rect">
            <a:avLst/>
          </a:prstGeom>
        </p:spPr>
      </p:pic>
      <p:pic>
        <p:nvPicPr>
          <p:cNvPr id="41" name="Picture 40">
            <a:extLst>
              <a:ext uri="{FF2B5EF4-FFF2-40B4-BE49-F238E27FC236}">
                <a16:creationId xmlns:a16="http://schemas.microsoft.com/office/drawing/2014/main" id="{5A85E84A-BE93-D33C-546F-C32769AB626A}"/>
              </a:ext>
            </a:extLst>
          </p:cNvPr>
          <p:cNvPicPr>
            <a:picLocks noChangeAspect="1"/>
          </p:cNvPicPr>
          <p:nvPr/>
        </p:nvPicPr>
        <p:blipFill>
          <a:blip r:embed="rId8"/>
          <a:stretch>
            <a:fillRect/>
          </a:stretch>
        </p:blipFill>
        <p:spPr>
          <a:xfrm>
            <a:off x="8775700" y="5817465"/>
            <a:ext cx="2921000" cy="673100"/>
          </a:xfrm>
          <a:prstGeom prst="rect">
            <a:avLst/>
          </a:prstGeom>
        </p:spPr>
      </p:pic>
      <p:cxnSp>
        <p:nvCxnSpPr>
          <p:cNvPr id="42" name="Straight Arrow Connector 41">
            <a:extLst>
              <a:ext uri="{FF2B5EF4-FFF2-40B4-BE49-F238E27FC236}">
                <a16:creationId xmlns:a16="http://schemas.microsoft.com/office/drawing/2014/main" id="{86623039-8E3D-F83E-13E6-D9527EC44214}"/>
              </a:ext>
            </a:extLst>
          </p:cNvPr>
          <p:cNvCxnSpPr>
            <a:cxnSpLocks/>
          </p:cNvCxnSpPr>
          <p:nvPr/>
        </p:nvCxnSpPr>
        <p:spPr>
          <a:xfrm flipV="1">
            <a:off x="6143821" y="6323714"/>
            <a:ext cx="0" cy="2102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02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327AFED-8577-A7BC-2E2C-E0F96A119B1C}"/>
              </a:ext>
            </a:extLst>
          </p:cNvPr>
          <p:cNvPicPr>
            <a:picLocks noChangeAspect="1"/>
          </p:cNvPicPr>
          <p:nvPr/>
        </p:nvPicPr>
        <p:blipFill>
          <a:blip r:embed="rId2"/>
          <a:stretch>
            <a:fillRect/>
          </a:stretch>
        </p:blipFill>
        <p:spPr>
          <a:xfrm>
            <a:off x="5986603" y="2080498"/>
            <a:ext cx="5420872" cy="4572000"/>
          </a:xfrm>
          <a:prstGeom prst="rect">
            <a:avLst/>
          </a:prstGeom>
        </p:spPr>
      </p:pic>
      <p:sp>
        <p:nvSpPr>
          <p:cNvPr id="2" name="Title 1">
            <a:extLst>
              <a:ext uri="{FF2B5EF4-FFF2-40B4-BE49-F238E27FC236}">
                <a16:creationId xmlns:a16="http://schemas.microsoft.com/office/drawing/2014/main" id="{9B60CB5C-E3EB-351D-0365-51CEA870A197}"/>
              </a:ext>
            </a:extLst>
          </p:cNvPr>
          <p:cNvSpPr>
            <a:spLocks noGrp="1"/>
          </p:cNvSpPr>
          <p:nvPr>
            <p:ph type="title"/>
          </p:nvPr>
        </p:nvSpPr>
        <p:spPr/>
        <p:txBody>
          <a:bodyPr>
            <a:normAutofit fontScale="90000"/>
          </a:bodyPr>
          <a:lstStyle/>
          <a:p>
            <a:r>
              <a:rPr lang="en-US" dirty="0"/>
              <a:t>Edge-Based Vertex-Centered Leverages the Dual-Volume Element-based Description of a Control Volume Finite Element Method (CVFEM)</a:t>
            </a:r>
          </a:p>
        </p:txBody>
      </p:sp>
      <p:sp>
        <p:nvSpPr>
          <p:cNvPr id="3" name="Slide Number Placeholder 2">
            <a:extLst>
              <a:ext uri="{FF2B5EF4-FFF2-40B4-BE49-F238E27FC236}">
                <a16:creationId xmlns:a16="http://schemas.microsoft.com/office/drawing/2014/main" id="{15132145-812B-7A44-D3BB-B1198B9D84DE}"/>
              </a:ext>
            </a:extLst>
          </p:cNvPr>
          <p:cNvSpPr>
            <a:spLocks noGrp="1"/>
          </p:cNvSpPr>
          <p:nvPr>
            <p:ph type="sldNum" sz="quarter" idx="10"/>
          </p:nvPr>
        </p:nvSpPr>
        <p:spPr/>
        <p:txBody>
          <a:bodyPr/>
          <a:lstStyle/>
          <a:p>
            <a:fld id="{4FAB73BC-B049-4115-A692-8D63A059BFB8}" type="slidenum">
              <a:rPr lang="en-US" smtClean="0"/>
              <a:pPr/>
              <a:t>9</a:t>
            </a:fld>
            <a:endParaRPr lang="en-US" dirty="0"/>
          </a:p>
        </p:txBody>
      </p:sp>
      <p:sp>
        <p:nvSpPr>
          <p:cNvPr id="4" name="Content Placeholder 3">
            <a:extLst>
              <a:ext uri="{FF2B5EF4-FFF2-40B4-BE49-F238E27FC236}">
                <a16:creationId xmlns:a16="http://schemas.microsoft.com/office/drawing/2014/main" id="{AC483D1C-25C1-8144-1393-6550999390AA}"/>
              </a:ext>
            </a:extLst>
          </p:cNvPr>
          <p:cNvSpPr>
            <a:spLocks noGrp="1"/>
          </p:cNvSpPr>
          <p:nvPr>
            <p:ph sz="quarter" idx="11"/>
          </p:nvPr>
        </p:nvSpPr>
        <p:spPr/>
        <p:txBody>
          <a:bodyPr/>
          <a:lstStyle/>
          <a:p>
            <a:pPr marL="342900" indent="-342900">
              <a:buFont typeface="Arial" panose="020B0604020202020204" pitchFamily="34" charset="0"/>
              <a:buChar char="•"/>
            </a:pPr>
            <a:r>
              <a:rPr lang="en-US" dirty="0"/>
              <a:t>EBVC (A) and CVFEM (B) – As shown below, the dual-volume and integration point layout is very similar</a:t>
            </a:r>
          </a:p>
        </p:txBody>
      </p:sp>
      <p:pic>
        <p:nvPicPr>
          <p:cNvPr id="6" name="Picture 5">
            <a:extLst>
              <a:ext uri="{FF2B5EF4-FFF2-40B4-BE49-F238E27FC236}">
                <a16:creationId xmlns:a16="http://schemas.microsoft.com/office/drawing/2014/main" id="{D6867B02-AA3F-C1E3-263D-CE6F3E51B0BC}"/>
              </a:ext>
            </a:extLst>
          </p:cNvPr>
          <p:cNvPicPr>
            <a:picLocks noChangeAspect="1"/>
          </p:cNvPicPr>
          <p:nvPr/>
        </p:nvPicPr>
        <p:blipFill>
          <a:blip r:embed="rId3"/>
          <a:stretch>
            <a:fillRect/>
          </a:stretch>
        </p:blipFill>
        <p:spPr>
          <a:xfrm>
            <a:off x="151025" y="2080498"/>
            <a:ext cx="5420872" cy="4572000"/>
          </a:xfrm>
          <a:prstGeom prst="rect">
            <a:avLst/>
          </a:prstGeom>
        </p:spPr>
      </p:pic>
      <p:sp>
        <p:nvSpPr>
          <p:cNvPr id="7" name="TextBox 6">
            <a:extLst>
              <a:ext uri="{FF2B5EF4-FFF2-40B4-BE49-F238E27FC236}">
                <a16:creationId xmlns:a16="http://schemas.microsoft.com/office/drawing/2014/main" id="{D4B5E5A5-A8A6-3B42-1BBF-54C5265EBCDE}"/>
              </a:ext>
            </a:extLst>
          </p:cNvPr>
          <p:cNvSpPr txBox="1"/>
          <p:nvPr/>
        </p:nvSpPr>
        <p:spPr>
          <a:xfrm>
            <a:off x="602168" y="6263261"/>
            <a:ext cx="0" cy="0"/>
          </a:xfrm>
          <a:prstGeom prst="rect">
            <a:avLst/>
          </a:prstGeom>
        </p:spPr>
        <p:txBody>
          <a:bodyPr vert="horz" wrap="none" lIns="91440" tIns="45720" rIns="91440" bIns="45720" rtlCol="0">
            <a:noAutofit/>
          </a:bodyPr>
          <a:lstStyle/>
          <a:p>
            <a:pPr algn="l"/>
            <a:r>
              <a:rPr lang="en-US" dirty="0"/>
              <a:t>(A)</a:t>
            </a:r>
          </a:p>
        </p:txBody>
      </p:sp>
      <p:sp>
        <p:nvSpPr>
          <p:cNvPr id="8" name="TextBox 7">
            <a:extLst>
              <a:ext uri="{FF2B5EF4-FFF2-40B4-BE49-F238E27FC236}">
                <a16:creationId xmlns:a16="http://schemas.microsoft.com/office/drawing/2014/main" id="{8231D451-D80B-4A84-EDFE-16FB35302712}"/>
              </a:ext>
            </a:extLst>
          </p:cNvPr>
          <p:cNvSpPr txBox="1"/>
          <p:nvPr/>
        </p:nvSpPr>
        <p:spPr>
          <a:xfrm>
            <a:off x="6553194" y="6263261"/>
            <a:ext cx="0" cy="0"/>
          </a:xfrm>
          <a:prstGeom prst="rect">
            <a:avLst/>
          </a:prstGeom>
        </p:spPr>
        <p:txBody>
          <a:bodyPr vert="horz" wrap="none" lIns="91440" tIns="45720" rIns="91440" bIns="45720" rtlCol="0">
            <a:noAutofit/>
          </a:bodyPr>
          <a:lstStyle/>
          <a:p>
            <a:pPr algn="l"/>
            <a:r>
              <a:rPr lang="en-US" dirty="0"/>
              <a:t>(B)</a:t>
            </a:r>
          </a:p>
        </p:txBody>
      </p:sp>
    </p:spTree>
    <p:extLst>
      <p:ext uri="{BB962C8B-B14F-4D97-AF65-F5344CB8AC3E}">
        <p14:creationId xmlns:p14="http://schemas.microsoft.com/office/powerpoint/2010/main" val="1890706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andia Angles">
  <a:themeElements>
    <a:clrScheme name="SandiaBrandTheme">
      <a:dk1>
        <a:srgbClr val="3C3C3C"/>
      </a:dk1>
      <a:lt1>
        <a:srgbClr val="FFFFFF"/>
      </a:lt1>
      <a:dk2>
        <a:srgbClr val="005376"/>
      </a:dk2>
      <a:lt2>
        <a:srgbClr val="FFFFFF"/>
      </a:lt2>
      <a:accent1>
        <a:srgbClr val="00ADD0"/>
      </a:accent1>
      <a:accent2>
        <a:srgbClr val="6CB312"/>
      </a:accent2>
      <a:accent3>
        <a:srgbClr val="FFA033"/>
      </a:accent3>
      <a:accent4>
        <a:srgbClr val="008E74"/>
      </a:accent4>
      <a:accent5>
        <a:srgbClr val="A92C00"/>
      </a:accent5>
      <a:accent6>
        <a:srgbClr val="7D0D7C"/>
      </a:accent6>
      <a:hlink>
        <a:srgbClr val="27ADCF"/>
      </a:hlink>
      <a:folHlink>
        <a:srgbClr val="2588BA"/>
      </a:folHlink>
    </a:clrScheme>
    <a:fontScheme name="Open Sans Bold &amp; light">
      <a:majorFont>
        <a:latin typeface="Open Sans bold"/>
        <a:ea typeface=""/>
        <a:cs typeface=""/>
      </a:majorFont>
      <a:minorFont>
        <a:latin typeface="Open Sans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Autofit/>
      </a:bodyPr>
      <a:lstStyle>
        <a:defPPr algn="l">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7157</TotalTime>
  <Words>2133</Words>
  <Application>Microsoft Macintosh PowerPoint</Application>
  <PresentationFormat>Widescreen</PresentationFormat>
  <Paragraphs>279</Paragraphs>
  <Slides>31</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Courier New</vt:lpstr>
      <vt:lpstr>Symbol</vt:lpstr>
      <vt:lpstr>Arial</vt:lpstr>
      <vt:lpstr>Open Sans bold</vt:lpstr>
      <vt:lpstr>Open Sans</vt:lpstr>
      <vt:lpstr>Calibri</vt:lpstr>
      <vt:lpstr>Wingdings</vt:lpstr>
      <vt:lpstr>Sandia Angles</vt:lpstr>
      <vt:lpstr>ME469: Common Discretization  Approaches:  Control-volume Finite Element  Method (CVFEM)</vt:lpstr>
      <vt:lpstr>Review: Implicit vs Explicit</vt:lpstr>
      <vt:lpstr>Matrix Assembly, Compact form</vt:lpstr>
      <vt:lpstr>Matrix Assembly, Re-visited: Central Advection</vt:lpstr>
      <vt:lpstr>Matrix Assembly, Re-visited: Diffusion</vt:lpstr>
      <vt:lpstr>Recall, Stabilization Approach:  Central + Diffusion = Proxy for Upwind (Derivation)</vt:lpstr>
      <vt:lpstr>Review of Discretization Options: New, a nodal-basis over full domain (now focused on elements)…</vt:lpstr>
      <vt:lpstr>Fundamentals of Discretization: Surface vs Volume Integrations</vt:lpstr>
      <vt:lpstr>Edge-Based Vertex-Centered Leverages the Dual-Volume Element-based Description of a Control Volume Finite Element Method (CVFEM)</vt:lpstr>
      <vt:lpstr>Edge-Based Vertex-Centered Leverages the Dual-Volume Element-based Description of a Control Volume Finite Element Method (CVFEM)</vt:lpstr>
      <vt:lpstr>Edge-Based Vertex-Centered Leverages the Dual-Volume Element-based Description of a Control Volume Finite Element Method (CVFEM)</vt:lpstr>
      <vt:lpstr>Deep Dive on CVFEM</vt:lpstr>
      <vt:lpstr>The Control Volume for EBVC is Defined by the Dual-Volume</vt:lpstr>
      <vt:lpstr>Dual Volume Definitions for Hybrid (Hex/Tet/Pyramid/Wedge) Meshes</vt:lpstr>
      <vt:lpstr>Deep Dive on CVFEM: Element-loops with Rich Basis</vt:lpstr>
      <vt:lpstr>Deep Dive on CVFEM: Implicit Time Discretization</vt:lpstr>
      <vt:lpstr>Deep Dive on CVFEM: Implicit Time Discretization; Code</vt:lpstr>
      <vt:lpstr>The Consistent Mass Matrix</vt:lpstr>
      <vt:lpstr>Deep Dive on CVFEM: Source Term Discretization</vt:lpstr>
      <vt:lpstr>Deep Dive on CVFEM: Source Term Discretization; Code</vt:lpstr>
      <vt:lpstr>Deep Dive on CVFEM: Advection Discretization (no stabilization)</vt:lpstr>
      <vt:lpstr>Deep Dive on CVFEM: Advection Discretization Non-Conserved Form</vt:lpstr>
      <vt:lpstr>Deep Dive on CVFEM: Advection Discretization; Code</vt:lpstr>
      <vt:lpstr>Deep Dive on CVFEM: Diffusion Discretization</vt:lpstr>
      <vt:lpstr>Deep Dive on CVFEM: Diffusion Discretization</vt:lpstr>
      <vt:lpstr>Deep Dive on CVFEM: Diffusion Discretization</vt:lpstr>
      <vt:lpstr>Deep Dive on CVFEM: Diffusion Discretization; Code </vt:lpstr>
      <vt:lpstr>A Note on Conservation</vt:lpstr>
      <vt:lpstr>A Note on Polymorphism: Class Shape : Circle/Square/etc.</vt:lpstr>
      <vt:lpstr>Higher-Order via Polynomial Promotion</vt:lpstr>
      <vt:lpstr>CVFEM 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Rejeki Lancar</dc:creator>
  <cp:lastModifiedBy>Domino, Stefan Paul</cp:lastModifiedBy>
  <cp:revision>620</cp:revision>
  <cp:lastPrinted>2024-04-16T19:46:16Z</cp:lastPrinted>
  <dcterms:created xsi:type="dcterms:W3CDTF">2018-07-21T13:25:45Z</dcterms:created>
  <dcterms:modified xsi:type="dcterms:W3CDTF">2025-04-16T22:42:46Z</dcterms:modified>
</cp:coreProperties>
</file>

<file path=docProps/thumbnail.jpeg>
</file>